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33"/>
  </p:notesMasterIdLst>
  <p:sldIdLst>
    <p:sldId id="257" r:id="rId6"/>
    <p:sldId id="285" r:id="rId7"/>
    <p:sldId id="286" r:id="rId8"/>
    <p:sldId id="287" r:id="rId9"/>
    <p:sldId id="288" r:id="rId10"/>
    <p:sldId id="289" r:id="rId11"/>
    <p:sldId id="290" r:id="rId12"/>
    <p:sldId id="305" r:id="rId13"/>
    <p:sldId id="309" r:id="rId14"/>
    <p:sldId id="308" r:id="rId15"/>
    <p:sldId id="310" r:id="rId16"/>
    <p:sldId id="307" r:id="rId17"/>
    <p:sldId id="295" r:id="rId18"/>
    <p:sldId id="294" r:id="rId19"/>
    <p:sldId id="293" r:id="rId20"/>
    <p:sldId id="296" r:id="rId21"/>
    <p:sldId id="297" r:id="rId22"/>
    <p:sldId id="298" r:id="rId23"/>
    <p:sldId id="311" r:id="rId24"/>
    <p:sldId id="312" r:id="rId25"/>
    <p:sldId id="313" r:id="rId26"/>
    <p:sldId id="299" r:id="rId27"/>
    <p:sldId id="300" r:id="rId28"/>
    <p:sldId id="301" r:id="rId29"/>
    <p:sldId id="303" r:id="rId30"/>
    <p:sldId id="304" r:id="rId31"/>
    <p:sldId id="276" r:id="rId3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2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e van der Wielen" userId="0ccc7ea6-e7a0-4d16-86b1-c131500944f0" providerId="ADAL" clId="{626FF00D-150B-45A1-8A03-859503550447}"/>
    <pc:docChg chg="undo custSel addSld delSld modSld sldOrd">
      <pc:chgData name="Emile van der Wielen" userId="0ccc7ea6-e7a0-4d16-86b1-c131500944f0" providerId="ADAL" clId="{626FF00D-150B-45A1-8A03-859503550447}" dt="2026-06-23T12:00:19.895" v="14" actId="47"/>
      <pc:docMkLst>
        <pc:docMk/>
      </pc:docMkLst>
      <pc:sldChg chg="modSp mod">
        <pc:chgData name="Emile van der Wielen" userId="0ccc7ea6-e7a0-4d16-86b1-c131500944f0" providerId="ADAL" clId="{626FF00D-150B-45A1-8A03-859503550447}" dt="2026-06-22T11:13:24.159" v="2" actId="6549"/>
        <pc:sldMkLst>
          <pc:docMk/>
          <pc:sldMk cId="4096092575" sldId="289"/>
        </pc:sldMkLst>
        <pc:spChg chg="mod">
          <ac:chgData name="Emile van der Wielen" userId="0ccc7ea6-e7a0-4d16-86b1-c131500944f0" providerId="ADAL" clId="{626FF00D-150B-45A1-8A03-859503550447}" dt="2026-06-22T11:13:24.159" v="2" actId="6549"/>
          <ac:spMkLst>
            <pc:docMk/>
            <pc:sldMk cId="4096092575" sldId="289"/>
            <ac:spMk id="9" creationId="{452B2DD9-6A05-1803-19AC-BC1B1153ABBB}"/>
          </ac:spMkLst>
        </pc:spChg>
      </pc:sldChg>
      <pc:sldChg chg="del">
        <pc:chgData name="Emile van der Wielen" userId="0ccc7ea6-e7a0-4d16-86b1-c131500944f0" providerId="ADAL" clId="{626FF00D-150B-45A1-8A03-859503550447}" dt="2026-06-23T12:00:19.895" v="14" actId="47"/>
        <pc:sldMkLst>
          <pc:docMk/>
          <pc:sldMk cId="3417721837" sldId="292"/>
        </pc:sldMkLst>
      </pc:sldChg>
      <pc:sldChg chg="del">
        <pc:chgData name="Emile van der Wielen" userId="0ccc7ea6-e7a0-4d16-86b1-c131500944f0" providerId="ADAL" clId="{626FF00D-150B-45A1-8A03-859503550447}" dt="2026-06-22T11:18:10.350" v="13" actId="47"/>
        <pc:sldMkLst>
          <pc:docMk/>
          <pc:sldMk cId="1205585678" sldId="306"/>
        </pc:sldMkLst>
      </pc:sldChg>
      <pc:sldChg chg="modSp mod">
        <pc:chgData name="Emile van der Wielen" userId="0ccc7ea6-e7a0-4d16-86b1-c131500944f0" providerId="ADAL" clId="{626FF00D-150B-45A1-8A03-859503550447}" dt="2026-06-22T11:15:55.602" v="5" actId="13926"/>
        <pc:sldMkLst>
          <pc:docMk/>
          <pc:sldMk cId="3346253346" sldId="307"/>
        </pc:sldMkLst>
        <pc:spChg chg="mod">
          <ac:chgData name="Emile van der Wielen" userId="0ccc7ea6-e7a0-4d16-86b1-c131500944f0" providerId="ADAL" clId="{626FF00D-150B-45A1-8A03-859503550447}" dt="2026-06-22T11:15:55.602" v="5" actId="13926"/>
          <ac:spMkLst>
            <pc:docMk/>
            <pc:sldMk cId="3346253346" sldId="307"/>
            <ac:spMk id="3" creationId="{35402B8E-4442-3C88-AD1F-DFD466B02007}"/>
          </ac:spMkLst>
        </pc:spChg>
      </pc:sldChg>
      <pc:sldChg chg="ord">
        <pc:chgData name="Emile van der Wielen" userId="0ccc7ea6-e7a0-4d16-86b1-c131500944f0" providerId="ADAL" clId="{626FF00D-150B-45A1-8A03-859503550447}" dt="2026-06-22T11:14:31.381" v="4"/>
        <pc:sldMkLst>
          <pc:docMk/>
          <pc:sldMk cId="2397836149" sldId="309"/>
        </pc:sldMkLst>
      </pc:sldChg>
      <pc:sldChg chg="add del">
        <pc:chgData name="Emile van der Wielen" userId="0ccc7ea6-e7a0-4d16-86b1-c131500944f0" providerId="ADAL" clId="{626FF00D-150B-45A1-8A03-859503550447}" dt="2026-06-22T11:17:04.164" v="7"/>
        <pc:sldMkLst>
          <pc:docMk/>
          <pc:sldMk cId="1217636313" sldId="311"/>
        </pc:sldMkLst>
      </pc:sldChg>
      <pc:sldChg chg="add">
        <pc:chgData name="Emile van der Wielen" userId="0ccc7ea6-e7a0-4d16-86b1-c131500944f0" providerId="ADAL" clId="{626FF00D-150B-45A1-8A03-859503550447}" dt="2026-06-22T11:17:18.502" v="8"/>
        <pc:sldMkLst>
          <pc:docMk/>
          <pc:sldMk cId="2800538809" sldId="311"/>
        </pc:sldMkLst>
      </pc:sldChg>
      <pc:sldChg chg="add">
        <pc:chgData name="Emile van der Wielen" userId="0ccc7ea6-e7a0-4d16-86b1-c131500944f0" providerId="ADAL" clId="{626FF00D-150B-45A1-8A03-859503550447}" dt="2026-06-22T11:17:30.015" v="9"/>
        <pc:sldMkLst>
          <pc:docMk/>
          <pc:sldMk cId="2425163301" sldId="312"/>
        </pc:sldMkLst>
      </pc:sldChg>
      <pc:sldChg chg="add del">
        <pc:chgData name="Emile van der Wielen" userId="0ccc7ea6-e7a0-4d16-86b1-c131500944f0" providerId="ADAL" clId="{626FF00D-150B-45A1-8A03-859503550447}" dt="2026-06-22T11:18:04.696" v="12" actId="47"/>
        <pc:sldMkLst>
          <pc:docMk/>
          <pc:sldMk cId="2178503863" sldId="31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255CC1-B36E-4826-8FED-9FE7211B2F32}" type="datetimeFigureOut">
              <a:rPr lang="nl-NL" smtClean="0"/>
              <a:t>23-6-2026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F39645-6627-4F48-AC10-CDD37AF08D6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4134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C36514-409C-497D-824B-22264BDA9749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4634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4426E-9627-546B-D12F-566DC12B6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4055547-C569-26B4-1445-E39D6DA084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4F259E5-1023-365A-D16E-03490C4FF1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3CB1393-B53F-7558-DF07-221117C356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C36514-409C-497D-824B-22264BDA9749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6288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9BF7A-4DB8-6447-0BC1-51D9C1E1B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01DAEAA-8E27-1F3E-0ED6-546889660A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56A57EE-0DF7-0A66-3B01-D658D21AF8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99BC074-1471-9FFB-C3E9-B2B5B3FC49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C36514-409C-497D-824B-22264BDA9749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5558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erg, silhouet&#10;&#10;Automatisch gegenereerde beschrijving">
            <a:extLst>
              <a:ext uri="{FF2B5EF4-FFF2-40B4-BE49-F238E27FC236}">
                <a16:creationId xmlns:a16="http://schemas.microsoft.com/office/drawing/2014/main" id="{2FB7DE3D-9786-63E4-11E6-16212A71F0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8464"/>
            <a:ext cx="12192000" cy="6858000"/>
          </a:xfrm>
          <a:prstGeom prst="rect">
            <a:avLst/>
          </a:prstGeom>
        </p:spPr>
      </p:pic>
      <p:pic>
        <p:nvPicPr>
          <p:cNvPr id="9" name="Afbeelding 8" descr="Afbeelding met Lettertype, tekst, clipart, Graphics&#10;&#10;Automatisch gegenereerde beschrijving">
            <a:extLst>
              <a:ext uri="{FF2B5EF4-FFF2-40B4-BE49-F238E27FC236}">
                <a16:creationId xmlns:a16="http://schemas.microsoft.com/office/drawing/2014/main" id="{808EB98E-5330-063A-90C5-5B38F82D0C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734" y="565896"/>
            <a:ext cx="2749865" cy="1055606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9B12AF12-BB00-2C87-DFD0-E11A481B78B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029168"/>
            <a:ext cx="9144000" cy="76831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Titel presentatie</a:t>
            </a: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C445E30A-1913-A5ED-3F05-157B9F558F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2957725"/>
            <a:ext cx="9144000" cy="71558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</a:t>
            </a:r>
          </a:p>
        </p:txBody>
      </p:sp>
    </p:spTree>
    <p:extLst>
      <p:ext uri="{BB962C8B-B14F-4D97-AF65-F5344CB8AC3E}">
        <p14:creationId xmlns:p14="http://schemas.microsoft.com/office/powerpoint/2010/main" val="2132166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shuis, hemel, boom, wolk&#10;&#10;Automatisch gegenereerde beschrijving">
            <a:extLst>
              <a:ext uri="{FF2B5EF4-FFF2-40B4-BE49-F238E27FC236}">
                <a16:creationId xmlns:a16="http://schemas.microsoft.com/office/drawing/2014/main" id="{C3DD3CDB-F135-A36F-FED2-7052ED03F6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9824"/>
            <a:ext cx="12192000" cy="4279392"/>
          </a:xfrm>
          <a:prstGeom prst="rect">
            <a:avLst/>
          </a:prstGeom>
        </p:spPr>
      </p:pic>
      <p:pic>
        <p:nvPicPr>
          <p:cNvPr id="9" name="Afbeelding 8" descr="Afbeelding met Lettertype, tekst, clipart, Graphics&#10;&#10;Automatisch gegenereerde beschrijving">
            <a:extLst>
              <a:ext uri="{FF2B5EF4-FFF2-40B4-BE49-F238E27FC236}">
                <a16:creationId xmlns:a16="http://schemas.microsoft.com/office/drawing/2014/main" id="{808EB98E-5330-063A-90C5-5B38F82D0C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734" y="565896"/>
            <a:ext cx="2749865" cy="1055606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9B12AF12-BB00-2C87-DFD0-E11A481B78B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029168"/>
            <a:ext cx="9144000" cy="76831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Titel presentatie</a:t>
            </a: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C445E30A-1913-A5ED-3F05-157B9F558F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2957725"/>
            <a:ext cx="9144000" cy="71558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</a:t>
            </a:r>
          </a:p>
        </p:txBody>
      </p:sp>
    </p:spTree>
    <p:extLst>
      <p:ext uri="{BB962C8B-B14F-4D97-AF65-F5344CB8AC3E}">
        <p14:creationId xmlns:p14="http://schemas.microsoft.com/office/powerpoint/2010/main" val="154491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hemel, berg, licht, buitenshuis&#10;&#10;Automatisch gegenereerde beschrijving">
            <a:extLst>
              <a:ext uri="{FF2B5EF4-FFF2-40B4-BE49-F238E27FC236}">
                <a16:creationId xmlns:a16="http://schemas.microsoft.com/office/drawing/2014/main" id="{604DAA79-FDE5-0EB7-A1F9-915EC64AD7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9824"/>
            <a:ext cx="12192000" cy="4279392"/>
          </a:xfrm>
          <a:prstGeom prst="rect">
            <a:avLst/>
          </a:prstGeom>
        </p:spPr>
      </p:pic>
      <p:pic>
        <p:nvPicPr>
          <p:cNvPr id="9" name="Afbeelding 8" descr="Afbeelding met Lettertype, tekst, clipart, Graphics&#10;&#10;Automatisch gegenereerde beschrijving">
            <a:extLst>
              <a:ext uri="{FF2B5EF4-FFF2-40B4-BE49-F238E27FC236}">
                <a16:creationId xmlns:a16="http://schemas.microsoft.com/office/drawing/2014/main" id="{808EB98E-5330-063A-90C5-5B38F82D0C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734" y="565896"/>
            <a:ext cx="2749865" cy="1055606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9B12AF12-BB00-2C87-DFD0-E11A481B78B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029168"/>
            <a:ext cx="9144000" cy="76831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Titel presentatie</a:t>
            </a: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C445E30A-1913-A5ED-3F05-157B9F558F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2957725"/>
            <a:ext cx="9144000" cy="71558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</a:t>
            </a:r>
          </a:p>
        </p:txBody>
      </p:sp>
    </p:spTree>
    <p:extLst>
      <p:ext uri="{BB962C8B-B14F-4D97-AF65-F5344CB8AC3E}">
        <p14:creationId xmlns:p14="http://schemas.microsoft.com/office/powerpoint/2010/main" val="2660734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hemel, buitenshuis, boom, tent&#10;&#10;Automatisch gegenereerde beschrijving">
            <a:extLst>
              <a:ext uri="{FF2B5EF4-FFF2-40B4-BE49-F238E27FC236}">
                <a16:creationId xmlns:a16="http://schemas.microsoft.com/office/drawing/2014/main" id="{7380968F-FED1-D00D-D41E-E457BAE81B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9824"/>
            <a:ext cx="12192000" cy="4279392"/>
          </a:xfrm>
          <a:prstGeom prst="rect">
            <a:avLst/>
          </a:prstGeom>
        </p:spPr>
      </p:pic>
      <p:pic>
        <p:nvPicPr>
          <p:cNvPr id="9" name="Afbeelding 8" descr="Afbeelding met Lettertype, tekst, clipart, Graphics&#10;&#10;Automatisch gegenereerde beschrijving">
            <a:extLst>
              <a:ext uri="{FF2B5EF4-FFF2-40B4-BE49-F238E27FC236}">
                <a16:creationId xmlns:a16="http://schemas.microsoft.com/office/drawing/2014/main" id="{808EB98E-5330-063A-90C5-5B38F82D0C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734" y="565896"/>
            <a:ext cx="2749865" cy="1055606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9B12AF12-BB00-2C87-DFD0-E11A481B78B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029168"/>
            <a:ext cx="9144000" cy="76831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Titel presentatie</a:t>
            </a: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C445E30A-1913-A5ED-3F05-157B9F558F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2957725"/>
            <a:ext cx="9144000" cy="71558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</a:t>
            </a:r>
          </a:p>
        </p:txBody>
      </p:sp>
    </p:spTree>
    <p:extLst>
      <p:ext uri="{BB962C8B-B14F-4D97-AF65-F5344CB8AC3E}">
        <p14:creationId xmlns:p14="http://schemas.microsoft.com/office/powerpoint/2010/main" val="36510825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hemel, buitenshuis, panorama, berg&#10;&#10;Automatisch gegenereerde beschrijving">
            <a:extLst>
              <a:ext uri="{FF2B5EF4-FFF2-40B4-BE49-F238E27FC236}">
                <a16:creationId xmlns:a16="http://schemas.microsoft.com/office/drawing/2014/main" id="{C25A6F90-D7C6-7B44-B62D-6DD9F34300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9824"/>
            <a:ext cx="12192000" cy="4279392"/>
          </a:xfrm>
          <a:prstGeom prst="rect">
            <a:avLst/>
          </a:prstGeom>
        </p:spPr>
      </p:pic>
      <p:pic>
        <p:nvPicPr>
          <p:cNvPr id="9" name="Afbeelding 8" descr="Afbeelding met Lettertype, tekst, clipart, Graphics&#10;&#10;Automatisch gegenereerde beschrijving">
            <a:extLst>
              <a:ext uri="{FF2B5EF4-FFF2-40B4-BE49-F238E27FC236}">
                <a16:creationId xmlns:a16="http://schemas.microsoft.com/office/drawing/2014/main" id="{808EB98E-5330-063A-90C5-5B38F82D0C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734" y="565896"/>
            <a:ext cx="2749865" cy="1055606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9B12AF12-BB00-2C87-DFD0-E11A481B78B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029168"/>
            <a:ext cx="9144000" cy="76831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Titel presentatie</a:t>
            </a: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C445E30A-1913-A5ED-3F05-157B9F558F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2957725"/>
            <a:ext cx="9144000" cy="71558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</a:t>
            </a:r>
          </a:p>
        </p:txBody>
      </p:sp>
    </p:spTree>
    <p:extLst>
      <p:ext uri="{BB962C8B-B14F-4D97-AF65-F5344CB8AC3E}">
        <p14:creationId xmlns:p14="http://schemas.microsoft.com/office/powerpoint/2010/main" val="952075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shuis, hemel, toerisme, reizen&#10;&#10;Automatisch gegenereerde beschrijving">
            <a:extLst>
              <a:ext uri="{FF2B5EF4-FFF2-40B4-BE49-F238E27FC236}">
                <a16:creationId xmlns:a16="http://schemas.microsoft.com/office/drawing/2014/main" id="{05F39C4E-E1AE-FCE8-CCE9-75F5017C80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9824"/>
            <a:ext cx="12192000" cy="4279392"/>
          </a:xfrm>
          <a:prstGeom prst="rect">
            <a:avLst/>
          </a:prstGeom>
        </p:spPr>
      </p:pic>
      <p:pic>
        <p:nvPicPr>
          <p:cNvPr id="9" name="Afbeelding 8" descr="Afbeelding met Lettertype, tekst, clipart, Graphics&#10;&#10;Automatisch gegenereerde beschrijving">
            <a:extLst>
              <a:ext uri="{FF2B5EF4-FFF2-40B4-BE49-F238E27FC236}">
                <a16:creationId xmlns:a16="http://schemas.microsoft.com/office/drawing/2014/main" id="{808EB98E-5330-063A-90C5-5B38F82D0C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734" y="565896"/>
            <a:ext cx="2749865" cy="1055606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9B12AF12-BB00-2C87-DFD0-E11A481B78B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029168"/>
            <a:ext cx="9144000" cy="76831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Titel presentatie</a:t>
            </a: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C445E30A-1913-A5ED-3F05-157B9F558F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2957725"/>
            <a:ext cx="9144000" cy="71558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</a:t>
            </a:r>
          </a:p>
        </p:txBody>
      </p:sp>
    </p:spTree>
    <p:extLst>
      <p:ext uri="{BB962C8B-B14F-4D97-AF65-F5344CB8AC3E}">
        <p14:creationId xmlns:p14="http://schemas.microsoft.com/office/powerpoint/2010/main" val="2528883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hemel, buitenshuis, panorama, reizen&#10;&#10;Automatisch gegenereerde beschrijving">
            <a:extLst>
              <a:ext uri="{FF2B5EF4-FFF2-40B4-BE49-F238E27FC236}">
                <a16:creationId xmlns:a16="http://schemas.microsoft.com/office/drawing/2014/main" id="{E8BC7712-3C69-2A16-A6C5-256B873B41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9824"/>
            <a:ext cx="12192000" cy="4279392"/>
          </a:xfrm>
          <a:prstGeom prst="rect">
            <a:avLst/>
          </a:prstGeom>
        </p:spPr>
      </p:pic>
      <p:pic>
        <p:nvPicPr>
          <p:cNvPr id="9" name="Afbeelding 8" descr="Afbeelding met Lettertype, tekst, clipart, Graphics&#10;&#10;Automatisch gegenereerde beschrijving">
            <a:extLst>
              <a:ext uri="{FF2B5EF4-FFF2-40B4-BE49-F238E27FC236}">
                <a16:creationId xmlns:a16="http://schemas.microsoft.com/office/drawing/2014/main" id="{808EB98E-5330-063A-90C5-5B38F82D0C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734" y="565896"/>
            <a:ext cx="2749865" cy="1055606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9B12AF12-BB00-2C87-DFD0-E11A481B78B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029168"/>
            <a:ext cx="9144000" cy="76831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Titel presentatie</a:t>
            </a: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C445E30A-1913-A5ED-3F05-157B9F558F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2957725"/>
            <a:ext cx="9144000" cy="71558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</a:t>
            </a:r>
          </a:p>
        </p:txBody>
      </p:sp>
    </p:spTree>
    <p:extLst>
      <p:ext uri="{BB962C8B-B14F-4D97-AF65-F5344CB8AC3E}">
        <p14:creationId xmlns:p14="http://schemas.microsoft.com/office/powerpoint/2010/main" val="23219351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DF3C16B3-1D19-0851-3CB9-97D38EB40D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664059"/>
            <a:ext cx="9144000" cy="76831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Titel presentatie</a:t>
            </a:r>
          </a:p>
        </p:txBody>
      </p:sp>
      <p:sp>
        <p:nvSpPr>
          <p:cNvPr id="9" name="Ondertitel 2">
            <a:extLst>
              <a:ext uri="{FF2B5EF4-FFF2-40B4-BE49-F238E27FC236}">
                <a16:creationId xmlns:a16="http://schemas.microsoft.com/office/drawing/2014/main" id="{909839F0-3242-7090-176C-856B77A0B4E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1582636"/>
            <a:ext cx="9144000" cy="71558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</a:t>
            </a:r>
          </a:p>
        </p:txBody>
      </p:sp>
      <p:sp>
        <p:nvSpPr>
          <p:cNvPr id="11" name="Tijdelijke aanduiding voor tekst 2">
            <a:extLst>
              <a:ext uri="{FF2B5EF4-FFF2-40B4-BE49-F238E27FC236}">
                <a16:creationId xmlns:a16="http://schemas.microsoft.com/office/drawing/2014/main" id="{0883D414-24E8-8620-0068-45BE1D1B70F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2448479"/>
            <a:ext cx="10515600" cy="37284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3538686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38CD3D0E-74FC-2F92-E751-896F4C446D3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664059"/>
            <a:ext cx="9144000" cy="76831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Titel presentatie</a:t>
            </a:r>
          </a:p>
        </p:txBody>
      </p:sp>
      <p:sp>
        <p:nvSpPr>
          <p:cNvPr id="9" name="Ondertitel 2">
            <a:extLst>
              <a:ext uri="{FF2B5EF4-FFF2-40B4-BE49-F238E27FC236}">
                <a16:creationId xmlns:a16="http://schemas.microsoft.com/office/drawing/2014/main" id="{CDAE9C8B-C77F-3419-C9BA-E72FB9FB88F7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8200" y="1582636"/>
            <a:ext cx="9144000" cy="71558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A425994-7EBF-7AA5-7EDE-223207879F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014663"/>
            <a:ext cx="9199563" cy="329565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>
              <a:lnSpc>
                <a:spcPts val="2160"/>
              </a:lnSpc>
            </a:pP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Proin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consequat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diam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sem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,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sed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lacinia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metus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commodo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nec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.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Morbi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auctor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lacinia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turpis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, at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dignissim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est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accumsan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ut.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Sed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ultricies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nisi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justo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.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Vivamus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ullamcorper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id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tortor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in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accumsan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.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Aliquam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a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erat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in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velit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tincidunt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porta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. Duis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risus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elit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,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ornare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quis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semper non,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varius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sit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amet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diam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.</a:t>
            </a:r>
          </a:p>
          <a:p>
            <a:pPr>
              <a:lnSpc>
                <a:spcPts val="2160"/>
              </a:lnSpc>
            </a:pPr>
            <a:endParaRPr lang="nl-NL" b="0" i="0">
              <a:solidFill>
                <a:srgbClr val="000000"/>
              </a:solidFill>
              <a:effectLst/>
              <a:latin typeface="+mn-lt"/>
            </a:endParaRPr>
          </a:p>
          <a:p>
            <a:pPr marL="285750" indent="-285750">
              <a:lnSpc>
                <a:spcPts val="2160"/>
              </a:lnSpc>
              <a:buFont typeface="Arial" panose="020B0604020202020204" pitchFamily="34" charset="0"/>
              <a:buChar char="•"/>
            </a:pP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Aliquam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a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erat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in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velit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tincidunt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porta</a:t>
            </a:r>
            <a:endParaRPr lang="nl-NL" b="0" i="0">
              <a:solidFill>
                <a:srgbClr val="000000"/>
              </a:solidFill>
              <a:effectLst/>
              <a:latin typeface="+mn-lt"/>
            </a:endParaRPr>
          </a:p>
          <a:p>
            <a:pPr marL="285750" indent="-285750">
              <a:lnSpc>
                <a:spcPts val="2160"/>
              </a:lnSpc>
              <a:buFont typeface="Arial" panose="020B0604020202020204" pitchFamily="34" charset="0"/>
              <a:buChar char="•"/>
            </a:pP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Aliquam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a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erat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in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velit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tincidunt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porta</a:t>
            </a:r>
            <a:endParaRPr lang="nl-NL" b="0" i="0">
              <a:solidFill>
                <a:srgbClr val="000000"/>
              </a:solidFill>
              <a:effectLst/>
              <a:latin typeface="+mn-lt"/>
            </a:endParaRPr>
          </a:p>
          <a:p>
            <a:pPr marL="285750" indent="-285750">
              <a:lnSpc>
                <a:spcPts val="2160"/>
              </a:lnSpc>
              <a:buFont typeface="Arial" panose="020B0604020202020204" pitchFamily="34" charset="0"/>
              <a:buChar char="•"/>
            </a:pP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Aliquam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a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erat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in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velit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tincidunt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porta</a:t>
            </a:r>
            <a:endParaRPr lang="nl-NL" b="0" i="0">
              <a:solidFill>
                <a:srgbClr val="000000"/>
              </a:solidFill>
              <a:effectLst/>
              <a:latin typeface="+mn-lt"/>
            </a:endParaRPr>
          </a:p>
          <a:p>
            <a:pPr marL="285750" indent="-285750">
              <a:lnSpc>
                <a:spcPts val="2160"/>
              </a:lnSpc>
              <a:buFont typeface="Arial" panose="020B0604020202020204" pitchFamily="34" charset="0"/>
              <a:buChar char="•"/>
            </a:pP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Aliquam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a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erat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in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velit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tincidunt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porta</a:t>
            </a:r>
            <a:endParaRPr lang="nl-NL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82402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>
            <a:extLst>
              <a:ext uri="{FF2B5EF4-FFF2-40B4-BE49-F238E27FC236}">
                <a16:creationId xmlns:a16="http://schemas.microsoft.com/office/drawing/2014/main" id="{8D32EBF2-DC79-7401-1A35-15F3B79284E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664059"/>
            <a:ext cx="9144000" cy="76831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Titel presentatie</a:t>
            </a:r>
          </a:p>
        </p:txBody>
      </p:sp>
      <p:sp>
        <p:nvSpPr>
          <p:cNvPr id="11" name="Ondertitel 2">
            <a:extLst>
              <a:ext uri="{FF2B5EF4-FFF2-40B4-BE49-F238E27FC236}">
                <a16:creationId xmlns:a16="http://schemas.microsoft.com/office/drawing/2014/main" id="{41A63CD5-074D-1011-2C9F-1A9F6E9F65FE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8200" y="1582636"/>
            <a:ext cx="9144000" cy="71558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</a:t>
            </a:r>
          </a:p>
        </p:txBody>
      </p:sp>
      <p:sp>
        <p:nvSpPr>
          <p:cNvPr id="14" name="Tijdelijke aanduiding voor afbeelding 13">
            <a:extLst>
              <a:ext uri="{FF2B5EF4-FFF2-40B4-BE49-F238E27FC236}">
                <a16:creationId xmlns:a16="http://schemas.microsoft.com/office/drawing/2014/main" id="{657D3B31-CEFF-C7EE-4D5B-D9A0D60ABD6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09149" y="2665899"/>
            <a:ext cx="5026025" cy="3460750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4A61FFC-4340-84AF-7D2D-842CAA4A352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2665412"/>
            <a:ext cx="4724982" cy="382794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lnSpc>
                <a:spcPts val="2160"/>
              </a:lnSpc>
            </a:pP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Proin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diam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sem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,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sed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lacinia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metus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commodo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nec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.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Morbi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auctor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lacinia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turpis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, at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dignissim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est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accumsan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ut.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Sed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ultricies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nisi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justo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.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Vivamus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ullamcorper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id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tortor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in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accumsan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.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Aliquam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a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erat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in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velit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tincidunt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porta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. Duis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risus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elit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,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ornare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quis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semper non,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varius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sit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amet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diam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.</a:t>
            </a:r>
          </a:p>
          <a:p>
            <a:pPr>
              <a:lnSpc>
                <a:spcPts val="2160"/>
              </a:lnSpc>
            </a:pPr>
            <a:endParaRPr lang="nl-NL" b="0" i="0">
              <a:solidFill>
                <a:srgbClr val="000000"/>
              </a:solidFill>
              <a:effectLst/>
              <a:latin typeface="+mn-lt"/>
            </a:endParaRPr>
          </a:p>
          <a:p>
            <a:pPr marL="285750" indent="-285750">
              <a:lnSpc>
                <a:spcPts val="2160"/>
              </a:lnSpc>
              <a:buFont typeface="Arial" panose="020B0604020202020204" pitchFamily="34" charset="0"/>
              <a:buChar char="•"/>
            </a:pP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Aliquam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a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erat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in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velit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tincidunt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porta</a:t>
            </a:r>
            <a:endParaRPr lang="nl-NL" b="0" i="0">
              <a:solidFill>
                <a:srgbClr val="000000"/>
              </a:solidFill>
              <a:effectLst/>
              <a:latin typeface="+mn-lt"/>
            </a:endParaRPr>
          </a:p>
          <a:p>
            <a:pPr marL="285750" indent="-285750">
              <a:lnSpc>
                <a:spcPts val="2160"/>
              </a:lnSpc>
              <a:buFont typeface="Arial" panose="020B0604020202020204" pitchFamily="34" charset="0"/>
              <a:buChar char="•"/>
            </a:pP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Aliquam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a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erat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in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velit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tincidunt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porta</a:t>
            </a:r>
            <a:endParaRPr lang="nl-NL" b="0" i="0">
              <a:solidFill>
                <a:srgbClr val="000000"/>
              </a:solidFill>
              <a:effectLst/>
              <a:latin typeface="+mn-lt"/>
            </a:endParaRPr>
          </a:p>
          <a:p>
            <a:pPr marL="285750" indent="-285750">
              <a:lnSpc>
                <a:spcPts val="2160"/>
              </a:lnSpc>
              <a:buFont typeface="Arial" panose="020B0604020202020204" pitchFamily="34" charset="0"/>
              <a:buChar char="•"/>
            </a:pP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Aliquam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a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erat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in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velit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tincidunt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porta</a:t>
            </a:r>
            <a:endParaRPr lang="nl-NL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128985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B2BD6F-B944-4FA0-C0FF-AB90BEFAFD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578" y="2766218"/>
            <a:ext cx="10515600" cy="1325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“Deze plek is supermooi</a:t>
            </a:r>
            <a:br>
              <a:rPr lang="nl-NL"/>
            </a:br>
            <a:r>
              <a:rPr lang="nl-NL"/>
              <a:t>voor een pakkende quote”</a:t>
            </a:r>
          </a:p>
        </p:txBody>
      </p:sp>
      <p:pic>
        <p:nvPicPr>
          <p:cNvPr id="8" name="Afbeelding 7" descr="Afbeelding met Graphics, clipart, schets, ontwerp&#10;&#10;Automatisch gegenereerde beschrijving">
            <a:extLst>
              <a:ext uri="{FF2B5EF4-FFF2-40B4-BE49-F238E27FC236}">
                <a16:creationId xmlns:a16="http://schemas.microsoft.com/office/drawing/2014/main" id="{822D9001-2A8F-38FA-9EDD-636B561D1E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239" y="551433"/>
            <a:ext cx="823635" cy="1080220"/>
          </a:xfrm>
          <a:prstGeom prst="rect">
            <a:avLst/>
          </a:prstGeom>
        </p:spPr>
      </p:pic>
      <p:pic>
        <p:nvPicPr>
          <p:cNvPr id="10" name="Afbeelding 9" descr="Afbeelding met worm, ontwerp&#10;&#10;Beschrijving automatisch gegenereerd met lage betrouwbaarheid">
            <a:extLst>
              <a:ext uri="{FF2B5EF4-FFF2-40B4-BE49-F238E27FC236}">
                <a16:creationId xmlns:a16="http://schemas.microsoft.com/office/drawing/2014/main" id="{E182011B-ED15-E48C-D2CA-B9432C3D255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239" y="551433"/>
            <a:ext cx="823635" cy="108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828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landschap, natuur, bos, boom&#10;&#10;Automatisch gegenereerde beschrijving">
            <a:extLst>
              <a:ext uri="{FF2B5EF4-FFF2-40B4-BE49-F238E27FC236}">
                <a16:creationId xmlns:a16="http://schemas.microsoft.com/office/drawing/2014/main" id="{1E033D77-89FA-98BB-3F09-B430041982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8063"/>
            <a:ext cx="12192000" cy="4279392"/>
          </a:xfrm>
          <a:prstGeom prst="rect">
            <a:avLst/>
          </a:prstGeom>
        </p:spPr>
      </p:pic>
      <p:pic>
        <p:nvPicPr>
          <p:cNvPr id="9" name="Afbeelding 8" descr="Afbeelding met Lettertype, tekst, clipart, Graphics&#10;&#10;Automatisch gegenereerde beschrijving">
            <a:extLst>
              <a:ext uri="{FF2B5EF4-FFF2-40B4-BE49-F238E27FC236}">
                <a16:creationId xmlns:a16="http://schemas.microsoft.com/office/drawing/2014/main" id="{808EB98E-5330-063A-90C5-5B38F82D0C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734" y="565896"/>
            <a:ext cx="2749865" cy="1055606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9B12AF12-BB00-2C87-DFD0-E11A481B78B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029168"/>
            <a:ext cx="9144000" cy="76831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Titel presentatie</a:t>
            </a: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C445E30A-1913-A5ED-3F05-157B9F558F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2957725"/>
            <a:ext cx="9144000" cy="71558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</a:t>
            </a:r>
          </a:p>
        </p:txBody>
      </p:sp>
    </p:spTree>
    <p:extLst>
      <p:ext uri="{BB962C8B-B14F-4D97-AF65-F5344CB8AC3E}">
        <p14:creationId xmlns:p14="http://schemas.microsoft.com/office/powerpoint/2010/main" val="23950361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0F9C93FD-C55E-5D2B-3804-80B2694514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664059"/>
            <a:ext cx="9144000" cy="76831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Titel presentatie</a:t>
            </a:r>
          </a:p>
        </p:txBody>
      </p:sp>
      <p:sp>
        <p:nvSpPr>
          <p:cNvPr id="9" name="Ondertitel 2">
            <a:extLst>
              <a:ext uri="{FF2B5EF4-FFF2-40B4-BE49-F238E27FC236}">
                <a16:creationId xmlns:a16="http://schemas.microsoft.com/office/drawing/2014/main" id="{054E1303-2BDE-098E-6BDC-3BADB5BD6BDF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8200" y="1582636"/>
            <a:ext cx="9144000" cy="71558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</a:t>
            </a:r>
          </a:p>
        </p:txBody>
      </p:sp>
      <p:sp>
        <p:nvSpPr>
          <p:cNvPr id="11" name="Tijdelijke aanduiding voor afbeelding 13">
            <a:extLst>
              <a:ext uri="{FF2B5EF4-FFF2-40B4-BE49-F238E27FC236}">
                <a16:creationId xmlns:a16="http://schemas.microsoft.com/office/drawing/2014/main" id="{9CEC79DF-DF08-6B1A-A0FA-032671AB76E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09149" y="2665899"/>
            <a:ext cx="5026025" cy="3460750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2" name="Tijdelijke aanduiding voor afbeelding 13">
            <a:extLst>
              <a:ext uri="{FF2B5EF4-FFF2-40B4-BE49-F238E27FC236}">
                <a16:creationId xmlns:a16="http://schemas.microsoft.com/office/drawing/2014/main" id="{79422292-981A-47F5-D937-CE6B3DEFC48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785314" y="1432373"/>
            <a:ext cx="2899689" cy="1996627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jdelijke aanduiding voor tekst 4">
            <a:extLst>
              <a:ext uri="{FF2B5EF4-FFF2-40B4-BE49-F238E27FC236}">
                <a16:creationId xmlns:a16="http://schemas.microsoft.com/office/drawing/2014/main" id="{8511BE2D-0545-C16A-9736-3B62D750CC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0" y="2665412"/>
            <a:ext cx="4724982" cy="382794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lnSpc>
                <a:spcPts val="2160"/>
              </a:lnSpc>
            </a:pP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Proin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diam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sem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,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sed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lacinia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metus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commodo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nec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.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Morbi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auctor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lacinia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turpis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, at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dignissim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est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accumsan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ut.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Sed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ultricies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nisi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justo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.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Vivamus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ullamcorper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id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tortor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in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accumsan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.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Aliquam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a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erat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in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velit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tincidunt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porta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. Duis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risus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elit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,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ornare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quis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semper non,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varius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sit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amet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diam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.</a:t>
            </a:r>
          </a:p>
          <a:p>
            <a:pPr>
              <a:lnSpc>
                <a:spcPts val="2160"/>
              </a:lnSpc>
            </a:pPr>
            <a:endParaRPr lang="nl-NL" b="0" i="0">
              <a:solidFill>
                <a:srgbClr val="000000"/>
              </a:solidFill>
              <a:effectLst/>
              <a:latin typeface="+mn-lt"/>
            </a:endParaRPr>
          </a:p>
          <a:p>
            <a:pPr marL="285750" indent="-285750">
              <a:lnSpc>
                <a:spcPts val="2160"/>
              </a:lnSpc>
              <a:buFont typeface="Arial" panose="020B0604020202020204" pitchFamily="34" charset="0"/>
              <a:buChar char="•"/>
            </a:pP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Aliquam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a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erat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in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velit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tincidunt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porta</a:t>
            </a:r>
            <a:endParaRPr lang="nl-NL" b="0" i="0">
              <a:solidFill>
                <a:srgbClr val="000000"/>
              </a:solidFill>
              <a:effectLst/>
              <a:latin typeface="+mn-lt"/>
            </a:endParaRPr>
          </a:p>
          <a:p>
            <a:pPr marL="285750" indent="-285750">
              <a:lnSpc>
                <a:spcPts val="2160"/>
              </a:lnSpc>
              <a:buFont typeface="Arial" panose="020B0604020202020204" pitchFamily="34" charset="0"/>
              <a:buChar char="•"/>
            </a:pP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Aliquam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a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erat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in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velit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tincidunt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porta</a:t>
            </a:r>
            <a:endParaRPr lang="nl-NL" b="0" i="0">
              <a:solidFill>
                <a:srgbClr val="000000"/>
              </a:solidFill>
              <a:effectLst/>
              <a:latin typeface="+mn-lt"/>
            </a:endParaRPr>
          </a:p>
          <a:p>
            <a:pPr marL="285750" indent="-285750">
              <a:lnSpc>
                <a:spcPts val="2160"/>
              </a:lnSpc>
              <a:buFont typeface="Arial" panose="020B0604020202020204" pitchFamily="34" charset="0"/>
              <a:buChar char="•"/>
            </a:pP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Aliquam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a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erat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in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velit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tincidunt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porta</a:t>
            </a:r>
            <a:endParaRPr lang="nl-NL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79696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3">
            <a:extLst>
              <a:ext uri="{FF2B5EF4-FFF2-40B4-BE49-F238E27FC236}">
                <a16:creationId xmlns:a16="http://schemas.microsoft.com/office/drawing/2014/main" id="{F1AF3F7C-84D3-AA28-C1F4-B2BCC7A2510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1559" y="2044666"/>
            <a:ext cx="5026025" cy="3460750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8451E260-93B1-5227-C73F-EA37828781E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7734" y="2367216"/>
            <a:ext cx="9144000" cy="76831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Titel presentatie</a:t>
            </a:r>
          </a:p>
        </p:txBody>
      </p:sp>
      <p:sp>
        <p:nvSpPr>
          <p:cNvPr id="10" name="Ondertitel 2">
            <a:extLst>
              <a:ext uri="{FF2B5EF4-FFF2-40B4-BE49-F238E27FC236}">
                <a16:creationId xmlns:a16="http://schemas.microsoft.com/office/drawing/2014/main" id="{EFED5E71-40D7-5A4A-C898-2BB238CD7002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307734" y="3285793"/>
            <a:ext cx="9144000" cy="71558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E0CE176-5685-9E24-96B9-9B01675454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07138" y="4368800"/>
            <a:ext cx="5189537" cy="1801813"/>
          </a:xfrm>
        </p:spPr>
        <p:txBody>
          <a:bodyPr/>
          <a:lstStyle/>
          <a:p>
            <a:pPr marL="285750" indent="-285750">
              <a:lnSpc>
                <a:spcPts val="2160"/>
              </a:lnSpc>
              <a:buFont typeface="Arial" panose="020B0604020202020204" pitchFamily="34" charset="0"/>
              <a:buChar char="•"/>
            </a:pP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Aliquam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a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erat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in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velit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tincidunt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porta</a:t>
            </a:r>
            <a:endParaRPr lang="nl-NL" b="0" i="0">
              <a:solidFill>
                <a:srgbClr val="000000"/>
              </a:solidFill>
              <a:effectLst/>
              <a:latin typeface="+mn-lt"/>
            </a:endParaRPr>
          </a:p>
          <a:p>
            <a:pPr marL="285750" indent="-285750">
              <a:lnSpc>
                <a:spcPts val="2160"/>
              </a:lnSpc>
              <a:buFont typeface="Arial" panose="020B0604020202020204" pitchFamily="34" charset="0"/>
              <a:buChar char="•"/>
            </a:pP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Aliquam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a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erat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in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velit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tincidunt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porta</a:t>
            </a:r>
            <a:endParaRPr lang="nl-NL" b="0" i="0">
              <a:solidFill>
                <a:srgbClr val="000000"/>
              </a:solidFill>
              <a:effectLst/>
              <a:latin typeface="+mn-lt"/>
            </a:endParaRPr>
          </a:p>
          <a:p>
            <a:pPr marL="285750" indent="-285750">
              <a:lnSpc>
                <a:spcPts val="2160"/>
              </a:lnSpc>
              <a:buFont typeface="Arial" panose="020B0604020202020204" pitchFamily="34" charset="0"/>
              <a:buChar char="•"/>
            </a:pP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Aliquam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a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erat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in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velit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tincidunt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porta</a:t>
            </a:r>
            <a:endParaRPr lang="nl-NL" b="0" i="0">
              <a:solidFill>
                <a:srgbClr val="000000"/>
              </a:solidFill>
              <a:effectLst/>
              <a:latin typeface="+mn-lt"/>
            </a:endParaRPr>
          </a:p>
          <a:p>
            <a:pPr marL="285750" indent="-285750">
              <a:lnSpc>
                <a:spcPts val="2160"/>
              </a:lnSpc>
              <a:buFont typeface="Arial" panose="020B0604020202020204" pitchFamily="34" charset="0"/>
              <a:buChar char="•"/>
            </a:pP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Aliquam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a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erat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in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velit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tincidunt</a:t>
            </a:r>
            <a:r>
              <a:rPr lang="nl-NL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nl-NL" b="0" i="0" err="1">
                <a:solidFill>
                  <a:srgbClr val="000000"/>
                </a:solidFill>
                <a:effectLst/>
                <a:latin typeface="+mn-lt"/>
              </a:rPr>
              <a:t>porta</a:t>
            </a:r>
            <a:endParaRPr lang="nl-NL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106560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zwart, zwart-wit&#10;&#10;Automatisch gegenereerde beschrijving">
            <a:extLst>
              <a:ext uri="{FF2B5EF4-FFF2-40B4-BE49-F238E27FC236}">
                <a16:creationId xmlns:a16="http://schemas.microsoft.com/office/drawing/2014/main" id="{66634AB1-6649-6131-D289-66736E6116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8465"/>
            <a:ext cx="12192000" cy="685800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3EAF92E3-4227-FE9D-9DDB-A1885C6098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4440322"/>
            <a:ext cx="9144000" cy="76831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Afsluiting</a:t>
            </a: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0A247B12-1FDE-3C38-41CC-08DDF83CE4A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8200" y="5358899"/>
            <a:ext cx="9144000" cy="71558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</a:t>
            </a:r>
          </a:p>
        </p:txBody>
      </p:sp>
    </p:spTree>
    <p:extLst>
      <p:ext uri="{BB962C8B-B14F-4D97-AF65-F5344CB8AC3E}">
        <p14:creationId xmlns:p14="http://schemas.microsoft.com/office/powerpoint/2010/main" val="30898535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3EAF92E3-4227-FE9D-9DDB-A1885C6098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4440322"/>
            <a:ext cx="9144000" cy="76831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Afsluiting</a:t>
            </a: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0A247B12-1FDE-3C38-41CC-08DDF83CE4A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8200" y="5358899"/>
            <a:ext cx="9144000" cy="71558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</a:t>
            </a:r>
          </a:p>
        </p:txBody>
      </p:sp>
      <p:pic>
        <p:nvPicPr>
          <p:cNvPr id="10" name="Afbeelding 9" descr="Afbeelding met plafond, overdekt, muur, vloer&#10;&#10;Automatisch gegenereerde beschrijving">
            <a:extLst>
              <a:ext uri="{FF2B5EF4-FFF2-40B4-BE49-F238E27FC236}">
                <a16:creationId xmlns:a16="http://schemas.microsoft.com/office/drawing/2014/main" id="{7BC4056B-6631-D96B-C3B3-B4E24ACDA7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176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kunst, expositie&#10;&#10;Beschrijving automatisch gegenereerd met gemiddelde betrouwbaarheid">
            <a:extLst>
              <a:ext uri="{FF2B5EF4-FFF2-40B4-BE49-F238E27FC236}">
                <a16:creationId xmlns:a16="http://schemas.microsoft.com/office/drawing/2014/main" id="{9C0F808A-8C6D-1C91-57B3-1ACD7DE3AA4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9824"/>
            <a:ext cx="12192000" cy="4279392"/>
          </a:xfrm>
          <a:prstGeom prst="rect">
            <a:avLst/>
          </a:prstGeom>
        </p:spPr>
      </p:pic>
      <p:pic>
        <p:nvPicPr>
          <p:cNvPr id="9" name="Afbeelding 8" descr="Afbeelding met Lettertype, tekst, clipart, Graphics&#10;&#10;Automatisch gegenereerde beschrijving">
            <a:extLst>
              <a:ext uri="{FF2B5EF4-FFF2-40B4-BE49-F238E27FC236}">
                <a16:creationId xmlns:a16="http://schemas.microsoft.com/office/drawing/2014/main" id="{808EB98E-5330-063A-90C5-5B38F82D0C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734" y="565896"/>
            <a:ext cx="2749865" cy="1055606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9B12AF12-BB00-2C87-DFD0-E11A481B78B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029168"/>
            <a:ext cx="9144000" cy="76831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Titel presentatie</a:t>
            </a: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C445E30A-1913-A5ED-3F05-157B9F558F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2957725"/>
            <a:ext cx="9144000" cy="71558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</a:t>
            </a:r>
          </a:p>
        </p:txBody>
      </p:sp>
    </p:spTree>
    <p:extLst>
      <p:ext uri="{BB962C8B-B14F-4D97-AF65-F5344CB8AC3E}">
        <p14:creationId xmlns:p14="http://schemas.microsoft.com/office/powerpoint/2010/main" val="3155360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hemel, wolk, buitenshuis, landschap&#10;&#10;Automatisch gegenereerde beschrijving">
            <a:extLst>
              <a:ext uri="{FF2B5EF4-FFF2-40B4-BE49-F238E27FC236}">
                <a16:creationId xmlns:a16="http://schemas.microsoft.com/office/drawing/2014/main" id="{AB6C9B22-21AF-1A35-FA9B-E95E5F96FD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9824"/>
            <a:ext cx="12192000" cy="4279392"/>
          </a:xfrm>
          <a:prstGeom prst="rect">
            <a:avLst/>
          </a:prstGeom>
        </p:spPr>
      </p:pic>
      <p:pic>
        <p:nvPicPr>
          <p:cNvPr id="9" name="Afbeelding 8" descr="Afbeelding met Lettertype, tekst, clipart, Graphics&#10;&#10;Automatisch gegenereerde beschrijving">
            <a:extLst>
              <a:ext uri="{FF2B5EF4-FFF2-40B4-BE49-F238E27FC236}">
                <a16:creationId xmlns:a16="http://schemas.microsoft.com/office/drawing/2014/main" id="{808EB98E-5330-063A-90C5-5B38F82D0C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734" y="565896"/>
            <a:ext cx="2749865" cy="1055606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9B12AF12-BB00-2C87-DFD0-E11A481B78B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029168"/>
            <a:ext cx="9144000" cy="76831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Titel presentatie</a:t>
            </a: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C445E30A-1913-A5ED-3F05-157B9F558F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2957725"/>
            <a:ext cx="9144000" cy="71558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</a:t>
            </a:r>
          </a:p>
        </p:txBody>
      </p:sp>
    </p:spTree>
    <p:extLst>
      <p:ext uri="{BB962C8B-B14F-4D97-AF65-F5344CB8AC3E}">
        <p14:creationId xmlns:p14="http://schemas.microsoft.com/office/powerpoint/2010/main" val="2416931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tekst, buitenshuis, boom, plant&#10;&#10;Automatisch gegenereerde beschrijving">
            <a:extLst>
              <a:ext uri="{FF2B5EF4-FFF2-40B4-BE49-F238E27FC236}">
                <a16:creationId xmlns:a16="http://schemas.microsoft.com/office/drawing/2014/main" id="{28B2752C-AC2C-AC7D-4C20-6597775D5F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9824"/>
            <a:ext cx="12192000" cy="4279392"/>
          </a:xfrm>
          <a:prstGeom prst="rect">
            <a:avLst/>
          </a:prstGeom>
        </p:spPr>
      </p:pic>
      <p:pic>
        <p:nvPicPr>
          <p:cNvPr id="9" name="Afbeelding 8" descr="Afbeelding met Lettertype, tekst, clipart, Graphics&#10;&#10;Automatisch gegenereerde beschrijving">
            <a:extLst>
              <a:ext uri="{FF2B5EF4-FFF2-40B4-BE49-F238E27FC236}">
                <a16:creationId xmlns:a16="http://schemas.microsoft.com/office/drawing/2014/main" id="{808EB98E-5330-063A-90C5-5B38F82D0C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734" y="565896"/>
            <a:ext cx="2749865" cy="1055606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9B12AF12-BB00-2C87-DFD0-E11A481B78B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029168"/>
            <a:ext cx="9144000" cy="76831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Titel presentatie</a:t>
            </a: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C445E30A-1913-A5ED-3F05-157B9F558F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2957725"/>
            <a:ext cx="9144000" cy="71558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</a:t>
            </a:r>
          </a:p>
        </p:txBody>
      </p:sp>
    </p:spTree>
    <p:extLst>
      <p:ext uri="{BB962C8B-B14F-4D97-AF65-F5344CB8AC3E}">
        <p14:creationId xmlns:p14="http://schemas.microsoft.com/office/powerpoint/2010/main" val="3214046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oom, hemel, buitenshuis, landschap&#10;&#10;Automatisch gegenereerde beschrijving">
            <a:extLst>
              <a:ext uri="{FF2B5EF4-FFF2-40B4-BE49-F238E27FC236}">
                <a16:creationId xmlns:a16="http://schemas.microsoft.com/office/drawing/2014/main" id="{1C144250-E0F2-3993-4ABD-4113A41A31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9824"/>
            <a:ext cx="12192000" cy="4279392"/>
          </a:xfrm>
          <a:prstGeom prst="rect">
            <a:avLst/>
          </a:prstGeom>
        </p:spPr>
      </p:pic>
      <p:pic>
        <p:nvPicPr>
          <p:cNvPr id="9" name="Afbeelding 8" descr="Afbeelding met Lettertype, tekst, clipart, Graphics&#10;&#10;Automatisch gegenereerde beschrijving">
            <a:extLst>
              <a:ext uri="{FF2B5EF4-FFF2-40B4-BE49-F238E27FC236}">
                <a16:creationId xmlns:a16="http://schemas.microsoft.com/office/drawing/2014/main" id="{808EB98E-5330-063A-90C5-5B38F82D0C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734" y="565896"/>
            <a:ext cx="2749865" cy="1055606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9B12AF12-BB00-2C87-DFD0-E11A481B78B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029168"/>
            <a:ext cx="9144000" cy="76831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Titel presentatie</a:t>
            </a: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C445E30A-1913-A5ED-3F05-157B9F558F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2957725"/>
            <a:ext cx="9144000" cy="71558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</a:t>
            </a:r>
          </a:p>
        </p:txBody>
      </p:sp>
    </p:spTree>
    <p:extLst>
      <p:ext uri="{BB962C8B-B14F-4D97-AF65-F5344CB8AC3E}">
        <p14:creationId xmlns:p14="http://schemas.microsoft.com/office/powerpoint/2010/main" val="1726919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buitenshuis, hemel, panorama, reizen&#10;&#10;Automatisch gegenereerde beschrijving">
            <a:extLst>
              <a:ext uri="{FF2B5EF4-FFF2-40B4-BE49-F238E27FC236}">
                <a16:creationId xmlns:a16="http://schemas.microsoft.com/office/drawing/2014/main" id="{9C8AA40B-A4AC-AF92-5C0F-4F60E29008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9824"/>
            <a:ext cx="12192000" cy="4279392"/>
          </a:xfrm>
          <a:prstGeom prst="rect">
            <a:avLst/>
          </a:prstGeom>
        </p:spPr>
      </p:pic>
      <p:pic>
        <p:nvPicPr>
          <p:cNvPr id="9" name="Afbeelding 8" descr="Afbeelding met Lettertype, tekst, clipart, Graphics&#10;&#10;Automatisch gegenereerde beschrijving">
            <a:extLst>
              <a:ext uri="{FF2B5EF4-FFF2-40B4-BE49-F238E27FC236}">
                <a16:creationId xmlns:a16="http://schemas.microsoft.com/office/drawing/2014/main" id="{808EB98E-5330-063A-90C5-5B38F82D0C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734" y="565896"/>
            <a:ext cx="2749865" cy="1055606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9B12AF12-BB00-2C87-DFD0-E11A481B78B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029168"/>
            <a:ext cx="9144000" cy="76831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Titel presentatie</a:t>
            </a: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C445E30A-1913-A5ED-3F05-157B9F558F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2957725"/>
            <a:ext cx="9144000" cy="71558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</a:t>
            </a:r>
          </a:p>
        </p:txBody>
      </p:sp>
    </p:spTree>
    <p:extLst>
      <p:ext uri="{BB962C8B-B14F-4D97-AF65-F5344CB8AC3E}">
        <p14:creationId xmlns:p14="http://schemas.microsoft.com/office/powerpoint/2010/main" val="2742031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hemel, buitenshuis, boom, plant&#10;&#10;Automatisch gegenereerde beschrijving">
            <a:extLst>
              <a:ext uri="{FF2B5EF4-FFF2-40B4-BE49-F238E27FC236}">
                <a16:creationId xmlns:a16="http://schemas.microsoft.com/office/drawing/2014/main" id="{DDC804A6-FBEB-9735-FDD4-9973F69E40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9824"/>
            <a:ext cx="12192000" cy="4279392"/>
          </a:xfrm>
          <a:prstGeom prst="rect">
            <a:avLst/>
          </a:prstGeom>
        </p:spPr>
      </p:pic>
      <p:pic>
        <p:nvPicPr>
          <p:cNvPr id="9" name="Afbeelding 8" descr="Afbeelding met Lettertype, tekst, clipart, Graphics&#10;&#10;Automatisch gegenereerde beschrijving">
            <a:extLst>
              <a:ext uri="{FF2B5EF4-FFF2-40B4-BE49-F238E27FC236}">
                <a16:creationId xmlns:a16="http://schemas.microsoft.com/office/drawing/2014/main" id="{808EB98E-5330-063A-90C5-5B38F82D0C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734" y="565896"/>
            <a:ext cx="2749865" cy="1055606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9B12AF12-BB00-2C87-DFD0-E11A481B78B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029168"/>
            <a:ext cx="9144000" cy="76831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Titel presentatie</a:t>
            </a: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C445E30A-1913-A5ED-3F05-157B9F558F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2957725"/>
            <a:ext cx="9144000" cy="71558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</a:t>
            </a:r>
          </a:p>
        </p:txBody>
      </p:sp>
    </p:spTree>
    <p:extLst>
      <p:ext uri="{BB962C8B-B14F-4D97-AF65-F5344CB8AC3E}">
        <p14:creationId xmlns:p14="http://schemas.microsoft.com/office/powerpoint/2010/main" val="1901487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tekst, hemel, gebouw, schermopname&#10;&#10;Automatisch gegenereerde beschrijving">
            <a:extLst>
              <a:ext uri="{FF2B5EF4-FFF2-40B4-BE49-F238E27FC236}">
                <a16:creationId xmlns:a16="http://schemas.microsoft.com/office/drawing/2014/main" id="{ED500D68-5DEB-279B-9B8A-F58EEDC593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9824"/>
            <a:ext cx="12192000" cy="4279392"/>
          </a:xfrm>
          <a:prstGeom prst="rect">
            <a:avLst/>
          </a:prstGeom>
        </p:spPr>
      </p:pic>
      <p:pic>
        <p:nvPicPr>
          <p:cNvPr id="9" name="Afbeelding 8" descr="Afbeelding met Lettertype, tekst, clipart, Graphics&#10;&#10;Automatisch gegenereerde beschrijving">
            <a:extLst>
              <a:ext uri="{FF2B5EF4-FFF2-40B4-BE49-F238E27FC236}">
                <a16:creationId xmlns:a16="http://schemas.microsoft.com/office/drawing/2014/main" id="{808EB98E-5330-063A-90C5-5B38F82D0C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734" y="565896"/>
            <a:ext cx="2749865" cy="1055606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9B12AF12-BB00-2C87-DFD0-E11A481B78B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029168"/>
            <a:ext cx="9144000" cy="76831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Titel presentatie</a:t>
            </a: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C445E30A-1913-A5ED-3F05-157B9F558F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2957725"/>
            <a:ext cx="9144000" cy="71558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</a:t>
            </a:r>
          </a:p>
        </p:txBody>
      </p:sp>
    </p:spTree>
    <p:extLst>
      <p:ext uri="{BB962C8B-B14F-4D97-AF65-F5344CB8AC3E}">
        <p14:creationId xmlns:p14="http://schemas.microsoft.com/office/powerpoint/2010/main" val="3888332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522237F-F512-3E49-22F2-ED0FE0F1D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Titel presentatie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888EB59-699A-70E1-0587-930E42B606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err="1"/>
              <a:t>Bullet</a:t>
            </a:r>
            <a:endParaRPr lang="nl-NL"/>
          </a:p>
          <a:p>
            <a:pPr lvl="1"/>
            <a:r>
              <a:rPr lang="nl-NL"/>
              <a:t>Sub-</a:t>
            </a:r>
            <a:r>
              <a:rPr lang="nl-NL" err="1"/>
              <a:t>bullet</a:t>
            </a:r>
            <a:r>
              <a:rPr lang="nl-NL"/>
              <a:t> #1</a:t>
            </a:r>
          </a:p>
          <a:p>
            <a:pPr lvl="2"/>
            <a:r>
              <a:rPr lang="nl-NL"/>
              <a:t>Sub-</a:t>
            </a:r>
            <a:r>
              <a:rPr lang="nl-NL" err="1"/>
              <a:t>bullet</a:t>
            </a:r>
            <a:r>
              <a:rPr lang="nl-NL"/>
              <a:t> #2</a:t>
            </a:r>
          </a:p>
          <a:p>
            <a:pPr lvl="3"/>
            <a:r>
              <a:rPr lang="nl-NL"/>
              <a:t>Leestekst</a:t>
            </a:r>
          </a:p>
          <a:p>
            <a:pPr lvl="4"/>
            <a:r>
              <a:rPr lang="nl-NL"/>
              <a:t>Kopje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0DC0825-1D3A-7922-134E-F83D88E948B7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79692"/>
            <a:ext cx="12192000" cy="178308"/>
          </a:xfrm>
          <a:prstGeom prst="rect">
            <a:avLst/>
          </a:prstGeom>
        </p:spPr>
      </p:pic>
      <p:pic>
        <p:nvPicPr>
          <p:cNvPr id="12" name="Afbeelding 11" descr="Afbeelding met tekening, schets, clipart, lijntekening&#10;&#10;Automatisch gegenereerde beschrijving">
            <a:extLst>
              <a:ext uri="{FF2B5EF4-FFF2-40B4-BE49-F238E27FC236}">
                <a16:creationId xmlns:a16="http://schemas.microsoft.com/office/drawing/2014/main" id="{EEA7817B-A4DD-5952-7583-4BA666415BC9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197" y="565896"/>
            <a:ext cx="802402" cy="106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133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51" r:id="rId16"/>
    <p:sldLayoutId id="2147483652" r:id="rId17"/>
    <p:sldLayoutId id="2147483653" r:id="rId18"/>
    <p:sldLayoutId id="2147483654" r:id="rId19"/>
    <p:sldLayoutId id="2147483656" r:id="rId20"/>
    <p:sldLayoutId id="2147483657" r:id="rId21"/>
    <p:sldLayoutId id="2147483662" r:id="rId22"/>
    <p:sldLayoutId id="2147483658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1746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38163" indent="-1825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­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1371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18288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accent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E62E4-CC35-9C13-770F-0756D7972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BE2344-88B4-32E2-E312-0FBA5C56F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029168"/>
            <a:ext cx="9144000" cy="768314"/>
          </a:xfrm>
        </p:spPr>
        <p:txBody>
          <a:bodyPr anchor="b">
            <a:normAutofit/>
          </a:bodyPr>
          <a:lstStyle/>
          <a:p>
            <a:r>
              <a:rPr lang="nl-NL" sz="3200" dirty="0"/>
              <a:t>Bijeenkomst planvorming woningbouw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311735F-7679-1692-EC2F-83CBF5E41B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2957725"/>
            <a:ext cx="9144000" cy="7155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1800" dirty="0">
                <a:solidFill>
                  <a:schemeClr val="tx1"/>
                </a:solidFill>
              </a:rPr>
              <a:t>Locatie Lupinelaan – Akkerwinde, Kruidenwijk</a:t>
            </a:r>
          </a:p>
          <a:p>
            <a:pPr marL="0" indent="0">
              <a:buNone/>
            </a:pPr>
            <a:r>
              <a:rPr lang="nl-NL" sz="1800" dirty="0">
                <a:solidFill>
                  <a:schemeClr val="tx1"/>
                </a:solidFill>
              </a:rPr>
              <a:t>Dinsdag 23 juni 2026</a:t>
            </a:r>
          </a:p>
          <a:p>
            <a:pPr marL="0" indent="0">
              <a:buNone/>
            </a:pPr>
            <a:endParaRPr lang="nl-NL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577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3DCDD-05D6-CCF6-C2B8-958787537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C76D7AEB-8516-8DC7-A7F9-F1E9D0E99D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29"/>
          <a:stretch>
            <a:fillRect/>
          </a:stretch>
        </p:blipFill>
        <p:spPr>
          <a:xfrm>
            <a:off x="331109" y="1104895"/>
            <a:ext cx="9200446" cy="503043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4B4288A-9EAE-8AE3-AE3D-B3D18337FEE2}"/>
              </a:ext>
            </a:extLst>
          </p:cNvPr>
          <p:cNvSpPr txBox="1">
            <a:spLocks/>
          </p:cNvSpPr>
          <p:nvPr/>
        </p:nvSpPr>
        <p:spPr>
          <a:xfrm>
            <a:off x="416951" y="548006"/>
            <a:ext cx="4113798" cy="5568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/>
              <a:t>Landschapsplan</a:t>
            </a:r>
          </a:p>
        </p:txBody>
      </p:sp>
    </p:spTree>
    <p:extLst>
      <p:ext uri="{BB962C8B-B14F-4D97-AF65-F5344CB8AC3E}">
        <p14:creationId xmlns:p14="http://schemas.microsoft.com/office/powerpoint/2010/main" val="764696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0837F-B9D0-E7C3-E0E9-54DF3979A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CB659B-81E0-F5F3-B119-F678FA81491B}"/>
              </a:ext>
            </a:extLst>
          </p:cNvPr>
          <p:cNvSpPr txBox="1">
            <a:spLocks/>
          </p:cNvSpPr>
          <p:nvPr/>
        </p:nvSpPr>
        <p:spPr>
          <a:xfrm>
            <a:off x="416951" y="548006"/>
            <a:ext cx="4113798" cy="5568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/>
              <a:t>Landschapsplan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08F6142-6D6D-C221-1201-817431FCCD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63"/>
          <a:stretch>
            <a:fillRect/>
          </a:stretch>
        </p:blipFill>
        <p:spPr>
          <a:xfrm>
            <a:off x="338292" y="1124559"/>
            <a:ext cx="9559303" cy="518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80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D995B-6229-D0B9-1E38-DCE968093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st, Plan, kaart&#10;&#10;Door AI gegenereerde inhoud is mogelijk onjuist.">
            <a:extLst>
              <a:ext uri="{FF2B5EF4-FFF2-40B4-BE49-F238E27FC236}">
                <a16:creationId xmlns:a16="http://schemas.microsoft.com/office/drawing/2014/main" id="{8040C758-55D2-75F5-3C41-4387B9FAC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3"/>
          <a:stretch>
            <a:fillRect/>
          </a:stretch>
        </p:blipFill>
        <p:spPr>
          <a:xfrm>
            <a:off x="554550" y="864792"/>
            <a:ext cx="5433738" cy="512841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Ondertitel 2">
            <a:extLst>
              <a:ext uri="{FF2B5EF4-FFF2-40B4-BE49-F238E27FC236}">
                <a16:creationId xmlns:a16="http://schemas.microsoft.com/office/drawing/2014/main" id="{35402B8E-4442-3C88-AD1F-DFD466B02007}"/>
              </a:ext>
            </a:extLst>
          </p:cNvPr>
          <p:cNvSpPr txBox="1">
            <a:spLocks/>
          </p:cNvSpPr>
          <p:nvPr/>
        </p:nvSpPr>
        <p:spPr>
          <a:xfrm>
            <a:off x="6600943" y="2189615"/>
            <a:ext cx="4729366" cy="3913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0975" indent="-1809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816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1371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1828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b="1" dirty="0"/>
              <a:t>50 permanente woningen waarvan:</a:t>
            </a:r>
          </a:p>
          <a:p>
            <a:r>
              <a:rPr lang="nl-NL" dirty="0"/>
              <a:t>13 koopwoningen </a:t>
            </a:r>
            <a:r>
              <a:rPr lang="nl-NL" dirty="0" err="1"/>
              <a:t>danwel</a:t>
            </a:r>
            <a:r>
              <a:rPr lang="nl-NL" dirty="0"/>
              <a:t> kavels</a:t>
            </a:r>
          </a:p>
          <a:p>
            <a:r>
              <a:rPr lang="nl-NL" dirty="0"/>
              <a:t>37 huurwoningen</a:t>
            </a:r>
          </a:p>
          <a:p>
            <a:r>
              <a:rPr lang="nl-NL" dirty="0"/>
              <a:t>Ontsluiting aan de Lupinelaan</a:t>
            </a:r>
          </a:p>
          <a:p>
            <a:r>
              <a:rPr lang="nl-NL" dirty="0"/>
              <a:t>Calamiteitenontsluiting aan de Akkerwinde</a:t>
            </a:r>
          </a:p>
          <a:p>
            <a:r>
              <a:rPr lang="nl-NL" dirty="0"/>
              <a:t>Parkeren in parkeerkoffers</a:t>
            </a:r>
          </a:p>
          <a:p>
            <a:r>
              <a:rPr lang="nl-NL" dirty="0"/>
              <a:t>Landschapsplan met kikkerpoel, wadi’s, groen en wandelpad</a:t>
            </a:r>
          </a:p>
          <a:p>
            <a:r>
              <a:rPr lang="nl-NL" dirty="0"/>
              <a:t>Versterken van groen aan Lupinelaan</a:t>
            </a:r>
          </a:p>
          <a:p>
            <a:r>
              <a:rPr lang="nl-NL" dirty="0"/>
              <a:t>Handhaven bestaande bomenrand noordzijde </a:t>
            </a:r>
          </a:p>
          <a:p>
            <a:endParaRPr lang="nl-NL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91118219-5130-EC21-1510-6527C68D6F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03713" y="1540042"/>
            <a:ext cx="5556395" cy="556890"/>
          </a:xfrm>
        </p:spPr>
        <p:txBody>
          <a:bodyPr>
            <a:noAutofit/>
          </a:bodyPr>
          <a:lstStyle/>
          <a:p>
            <a:r>
              <a:rPr lang="nl-NL" sz="3200" dirty="0"/>
              <a:t>Stedenbouwkundigplan</a:t>
            </a:r>
          </a:p>
        </p:txBody>
      </p:sp>
    </p:spTree>
    <p:extLst>
      <p:ext uri="{BB962C8B-B14F-4D97-AF65-F5344CB8AC3E}">
        <p14:creationId xmlns:p14="http://schemas.microsoft.com/office/powerpoint/2010/main" val="3346253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87D51-768B-A094-9768-C5415EABF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st, schermopname, kaart&#10;&#10;Door AI gegenereerde inhoud is mogelijk onjuist.">
            <a:extLst>
              <a:ext uri="{FF2B5EF4-FFF2-40B4-BE49-F238E27FC236}">
                <a16:creationId xmlns:a16="http://schemas.microsoft.com/office/drawing/2014/main" id="{A0920BED-D9FC-FEDD-5E79-0300946CA8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" r="2262" b="3752"/>
          <a:stretch>
            <a:fillRect/>
          </a:stretch>
        </p:blipFill>
        <p:spPr>
          <a:xfrm>
            <a:off x="418810" y="460793"/>
            <a:ext cx="8027175" cy="5730604"/>
          </a:xfrm>
          <a:prstGeom prst="rect">
            <a:avLst/>
          </a:prstGeom>
        </p:spPr>
      </p:pic>
      <p:sp>
        <p:nvSpPr>
          <p:cNvPr id="3" name="Ondertitel 2">
            <a:extLst>
              <a:ext uri="{FF2B5EF4-FFF2-40B4-BE49-F238E27FC236}">
                <a16:creationId xmlns:a16="http://schemas.microsoft.com/office/drawing/2014/main" id="{BF60DA49-D191-28E0-F053-65856436C308}"/>
              </a:ext>
            </a:extLst>
          </p:cNvPr>
          <p:cNvSpPr txBox="1">
            <a:spLocks/>
          </p:cNvSpPr>
          <p:nvPr/>
        </p:nvSpPr>
        <p:spPr>
          <a:xfrm>
            <a:off x="6896607" y="2305888"/>
            <a:ext cx="3994913" cy="77597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0975" indent="-1809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816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1371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1828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/>
              <a:t>Koop</a:t>
            </a:r>
          </a:p>
          <a:p>
            <a:r>
              <a:rPr lang="nl-NL"/>
              <a:t>6 stuks 2^1 kappers 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37E54349-CA92-AF4D-1A50-B79570B5CA99}"/>
              </a:ext>
            </a:extLst>
          </p:cNvPr>
          <p:cNvSpPr/>
          <p:nvPr/>
        </p:nvSpPr>
        <p:spPr>
          <a:xfrm rot="10800000">
            <a:off x="5543550" y="1955800"/>
            <a:ext cx="585788" cy="100488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AB3B42DB-E248-6B39-713C-AFAE93559080}"/>
              </a:ext>
            </a:extLst>
          </p:cNvPr>
          <p:cNvSpPr/>
          <p:nvPr/>
        </p:nvSpPr>
        <p:spPr>
          <a:xfrm rot="6128512">
            <a:off x="5090172" y="3299484"/>
            <a:ext cx="549170" cy="57804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487FD425-9953-E9CD-13E0-4C47704BF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6951" y="548006"/>
            <a:ext cx="4113798" cy="55689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nl-NL" sz="3200" dirty="0"/>
              <a:t>Woonprogramma</a:t>
            </a:r>
          </a:p>
        </p:txBody>
      </p:sp>
    </p:spTree>
    <p:extLst>
      <p:ext uri="{BB962C8B-B14F-4D97-AF65-F5344CB8AC3E}">
        <p14:creationId xmlns:p14="http://schemas.microsoft.com/office/powerpoint/2010/main" val="1974454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96158-1D49-FD0C-C5A3-56F12A49B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st, schermopname, kaart&#10;&#10;Door AI gegenereerde inhoud is mogelijk onjuist.">
            <a:extLst>
              <a:ext uri="{FF2B5EF4-FFF2-40B4-BE49-F238E27FC236}">
                <a16:creationId xmlns:a16="http://schemas.microsoft.com/office/drawing/2014/main" id="{7FA32A27-DDAD-404C-30A8-628ABFA4D9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" r="2262" b="3752"/>
          <a:stretch>
            <a:fillRect/>
          </a:stretch>
        </p:blipFill>
        <p:spPr>
          <a:xfrm>
            <a:off x="418810" y="460793"/>
            <a:ext cx="8027175" cy="5730604"/>
          </a:xfrm>
          <a:prstGeom prst="rect">
            <a:avLst/>
          </a:prstGeom>
        </p:spPr>
      </p:pic>
      <p:sp>
        <p:nvSpPr>
          <p:cNvPr id="3" name="Ondertitel 2">
            <a:extLst>
              <a:ext uri="{FF2B5EF4-FFF2-40B4-BE49-F238E27FC236}">
                <a16:creationId xmlns:a16="http://schemas.microsoft.com/office/drawing/2014/main" id="{952D6CED-3E20-547B-6A37-882105E28533}"/>
              </a:ext>
            </a:extLst>
          </p:cNvPr>
          <p:cNvSpPr txBox="1">
            <a:spLocks/>
          </p:cNvSpPr>
          <p:nvPr/>
        </p:nvSpPr>
        <p:spPr>
          <a:xfrm>
            <a:off x="6896607" y="2305888"/>
            <a:ext cx="3994913" cy="76732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0975" indent="-1809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816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1371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1828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/>
              <a:t>Koop</a:t>
            </a:r>
          </a:p>
          <a:p>
            <a:r>
              <a:rPr lang="nl-NL"/>
              <a:t>7 stuks CPO eengezinswoningen 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E386EC04-6AF0-D9F0-C5C5-47E0900C56E9}"/>
              </a:ext>
            </a:extLst>
          </p:cNvPr>
          <p:cNvSpPr/>
          <p:nvPr/>
        </p:nvSpPr>
        <p:spPr>
          <a:xfrm rot="699515">
            <a:off x="4262331" y="3808258"/>
            <a:ext cx="888944" cy="540509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6281844B-D82D-A2FA-D2C9-617F0A58E7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6951" y="548006"/>
            <a:ext cx="4038171" cy="55689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nl-NL" sz="3200"/>
              <a:t>Woonprogramma</a:t>
            </a:r>
          </a:p>
        </p:txBody>
      </p:sp>
    </p:spTree>
    <p:extLst>
      <p:ext uri="{BB962C8B-B14F-4D97-AF65-F5344CB8AC3E}">
        <p14:creationId xmlns:p14="http://schemas.microsoft.com/office/powerpoint/2010/main" val="123982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53228-7166-67AB-FA87-BE6EC9F73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st, schermopname, kaart&#10;&#10;Door AI gegenereerde inhoud is mogelijk onjuist.">
            <a:extLst>
              <a:ext uri="{FF2B5EF4-FFF2-40B4-BE49-F238E27FC236}">
                <a16:creationId xmlns:a16="http://schemas.microsoft.com/office/drawing/2014/main" id="{59485D9F-5F15-D549-6A19-1B409153B9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" r="2262" b="3752"/>
          <a:stretch>
            <a:fillRect/>
          </a:stretch>
        </p:blipFill>
        <p:spPr>
          <a:xfrm>
            <a:off x="418810" y="460793"/>
            <a:ext cx="8027175" cy="5730604"/>
          </a:xfrm>
          <a:prstGeom prst="rect">
            <a:avLst/>
          </a:prstGeom>
        </p:spPr>
      </p:pic>
      <p:sp>
        <p:nvSpPr>
          <p:cNvPr id="3" name="Ondertitel 2">
            <a:extLst>
              <a:ext uri="{FF2B5EF4-FFF2-40B4-BE49-F238E27FC236}">
                <a16:creationId xmlns:a16="http://schemas.microsoft.com/office/drawing/2014/main" id="{F94CE68C-8CBF-A32F-1060-64EEE233AA9D}"/>
              </a:ext>
            </a:extLst>
          </p:cNvPr>
          <p:cNvSpPr txBox="1">
            <a:spLocks/>
          </p:cNvSpPr>
          <p:nvPr/>
        </p:nvSpPr>
        <p:spPr>
          <a:xfrm>
            <a:off x="6896607" y="2305887"/>
            <a:ext cx="3994913" cy="76751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0975" indent="-1809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816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1371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1828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/>
              <a:t>Huur</a:t>
            </a:r>
          </a:p>
          <a:p>
            <a:r>
              <a:rPr lang="nl-NL"/>
              <a:t>7 stuks eengezinswoningen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F63631E4-496F-89E0-ABA2-E778240645DA}"/>
              </a:ext>
            </a:extLst>
          </p:cNvPr>
          <p:cNvSpPr/>
          <p:nvPr/>
        </p:nvSpPr>
        <p:spPr>
          <a:xfrm rot="10800000">
            <a:off x="4747681" y="2406650"/>
            <a:ext cx="827618" cy="478367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73E71208-2705-78CF-7101-F8A48D650E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6951" y="548006"/>
            <a:ext cx="4113798" cy="55689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nl-NL" sz="3200"/>
              <a:t>Woonprogramma</a:t>
            </a:r>
          </a:p>
        </p:txBody>
      </p:sp>
    </p:spTree>
    <p:extLst>
      <p:ext uri="{BB962C8B-B14F-4D97-AF65-F5344CB8AC3E}">
        <p14:creationId xmlns:p14="http://schemas.microsoft.com/office/powerpoint/2010/main" val="27199761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0C285-CE06-CEB0-B0CE-A738D663A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schermopname, kaart&#10;&#10;Door AI gegenereerde inhoud is mogelijk onjuist.">
            <a:extLst>
              <a:ext uri="{FF2B5EF4-FFF2-40B4-BE49-F238E27FC236}">
                <a16:creationId xmlns:a16="http://schemas.microsoft.com/office/drawing/2014/main" id="{C9813003-DFBE-0F07-C7CC-16EDD3F725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" r="2262" b="3752"/>
          <a:stretch>
            <a:fillRect/>
          </a:stretch>
        </p:blipFill>
        <p:spPr>
          <a:xfrm>
            <a:off x="418810" y="460793"/>
            <a:ext cx="8027175" cy="5730604"/>
          </a:xfrm>
          <a:prstGeom prst="rect">
            <a:avLst/>
          </a:prstGeom>
        </p:spPr>
      </p:pic>
      <p:sp>
        <p:nvSpPr>
          <p:cNvPr id="6" name="Ondertitel 2">
            <a:extLst>
              <a:ext uri="{FF2B5EF4-FFF2-40B4-BE49-F238E27FC236}">
                <a16:creationId xmlns:a16="http://schemas.microsoft.com/office/drawing/2014/main" id="{055B9890-8B20-B698-AD4C-A25AB510748F}"/>
              </a:ext>
            </a:extLst>
          </p:cNvPr>
          <p:cNvSpPr txBox="1">
            <a:spLocks/>
          </p:cNvSpPr>
          <p:nvPr/>
        </p:nvSpPr>
        <p:spPr>
          <a:xfrm>
            <a:off x="6896607" y="2305887"/>
            <a:ext cx="3994913" cy="92545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180975" indent="-1809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816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1371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1828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/>
              <a:t>Huur</a:t>
            </a:r>
          </a:p>
          <a:p>
            <a:r>
              <a:rPr lang="nl-NL"/>
              <a:t>10 stuks Levensloopbestendige woningen (</a:t>
            </a:r>
            <a:r>
              <a:rPr lang="nl-NL" err="1"/>
              <a:t>nultredenwoning</a:t>
            </a:r>
            <a:r>
              <a:rPr lang="nl-NL"/>
              <a:t>)</a:t>
            </a: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004AB2A8-A425-C5D2-09A7-38651EE267B4}"/>
              </a:ext>
            </a:extLst>
          </p:cNvPr>
          <p:cNvSpPr/>
          <p:nvPr/>
        </p:nvSpPr>
        <p:spPr>
          <a:xfrm rot="10800000">
            <a:off x="4746093" y="1972729"/>
            <a:ext cx="831851" cy="474137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66E0F2BD-5EF3-2AC6-17C6-E04F45FB13EF}"/>
              </a:ext>
            </a:extLst>
          </p:cNvPr>
          <p:cNvSpPr/>
          <p:nvPr/>
        </p:nvSpPr>
        <p:spPr>
          <a:xfrm rot="6106754">
            <a:off x="5025912" y="3902200"/>
            <a:ext cx="627831" cy="453957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6440FE6-B63D-629E-B739-58273BC3D1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6951" y="548006"/>
            <a:ext cx="4113798" cy="55689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nl-NL" sz="3200"/>
              <a:t>Woonprogramma</a:t>
            </a:r>
          </a:p>
        </p:txBody>
      </p:sp>
    </p:spTree>
    <p:extLst>
      <p:ext uri="{BB962C8B-B14F-4D97-AF65-F5344CB8AC3E}">
        <p14:creationId xmlns:p14="http://schemas.microsoft.com/office/powerpoint/2010/main" val="3858993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83D27-04A0-BBFD-0D0B-52D3FE857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st, schermopname, kaart&#10;&#10;Door AI gegenereerde inhoud is mogelijk onjuist.">
            <a:extLst>
              <a:ext uri="{FF2B5EF4-FFF2-40B4-BE49-F238E27FC236}">
                <a16:creationId xmlns:a16="http://schemas.microsoft.com/office/drawing/2014/main" id="{59D82299-C50A-E288-DCB2-609B6EC91D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" r="2262" b="3752"/>
          <a:stretch>
            <a:fillRect/>
          </a:stretch>
        </p:blipFill>
        <p:spPr>
          <a:xfrm>
            <a:off x="418810" y="460793"/>
            <a:ext cx="8027175" cy="5730604"/>
          </a:xfrm>
          <a:prstGeom prst="rect">
            <a:avLst/>
          </a:prstGeom>
        </p:spPr>
      </p:pic>
      <p:sp>
        <p:nvSpPr>
          <p:cNvPr id="3" name="Ondertitel 2">
            <a:extLst>
              <a:ext uri="{FF2B5EF4-FFF2-40B4-BE49-F238E27FC236}">
                <a16:creationId xmlns:a16="http://schemas.microsoft.com/office/drawing/2014/main" id="{56CFAD03-87E0-FAA9-F84F-39CBF334D3EB}"/>
              </a:ext>
            </a:extLst>
          </p:cNvPr>
          <p:cNvSpPr txBox="1">
            <a:spLocks/>
          </p:cNvSpPr>
          <p:nvPr/>
        </p:nvSpPr>
        <p:spPr>
          <a:xfrm>
            <a:off x="6896607" y="2305887"/>
            <a:ext cx="3994913" cy="76751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0975" indent="-1809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816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1371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1828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/>
              <a:t>Huur</a:t>
            </a:r>
          </a:p>
          <a:p>
            <a:r>
              <a:rPr lang="nl-NL"/>
              <a:t>20 stuks </a:t>
            </a:r>
            <a:r>
              <a:rPr lang="nl-NL" err="1"/>
              <a:t>BenedenBoven</a:t>
            </a:r>
            <a:r>
              <a:rPr lang="nl-NL"/>
              <a:t> woningen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77169C71-3ACB-AAAC-018F-B01089575261}"/>
              </a:ext>
            </a:extLst>
          </p:cNvPr>
          <p:cNvSpPr/>
          <p:nvPr/>
        </p:nvSpPr>
        <p:spPr>
          <a:xfrm rot="16200000">
            <a:off x="3756102" y="2224695"/>
            <a:ext cx="823913" cy="43534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EB1034EC-DEAF-8CED-4BC0-9F063F42D330}"/>
              </a:ext>
            </a:extLst>
          </p:cNvPr>
          <p:cNvSpPr/>
          <p:nvPr/>
        </p:nvSpPr>
        <p:spPr>
          <a:xfrm rot="16888682">
            <a:off x="4217096" y="3292122"/>
            <a:ext cx="585731" cy="427145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418F4E-1329-04F3-A855-AB0FBFE6F0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6951" y="548006"/>
            <a:ext cx="4113798" cy="55689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nl-NL" sz="3200"/>
              <a:t>Woonprogramma</a:t>
            </a:r>
          </a:p>
        </p:txBody>
      </p:sp>
    </p:spTree>
    <p:extLst>
      <p:ext uri="{BB962C8B-B14F-4D97-AF65-F5344CB8AC3E}">
        <p14:creationId xmlns:p14="http://schemas.microsoft.com/office/powerpoint/2010/main" val="3797519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C4371-C3EB-5938-0D72-26E64FC31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st, schermopname, kaart&#10;&#10;Door AI gegenereerde inhoud is mogelijk onjuist.">
            <a:extLst>
              <a:ext uri="{FF2B5EF4-FFF2-40B4-BE49-F238E27FC236}">
                <a16:creationId xmlns:a16="http://schemas.microsoft.com/office/drawing/2014/main" id="{CCD04AC2-52E9-A3DD-D962-14091964A7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" r="2262" b="3752"/>
          <a:stretch>
            <a:fillRect/>
          </a:stretch>
        </p:blipFill>
        <p:spPr>
          <a:xfrm>
            <a:off x="418810" y="460793"/>
            <a:ext cx="8027175" cy="5730604"/>
          </a:xfrm>
          <a:prstGeom prst="rect">
            <a:avLst/>
          </a:prstGeom>
        </p:spPr>
      </p:pic>
      <p:sp>
        <p:nvSpPr>
          <p:cNvPr id="3" name="Ondertitel 2">
            <a:extLst>
              <a:ext uri="{FF2B5EF4-FFF2-40B4-BE49-F238E27FC236}">
                <a16:creationId xmlns:a16="http://schemas.microsoft.com/office/drawing/2014/main" id="{51C184F8-CE8C-1638-ACF6-C647175C9167}"/>
              </a:ext>
            </a:extLst>
          </p:cNvPr>
          <p:cNvSpPr txBox="1">
            <a:spLocks/>
          </p:cNvSpPr>
          <p:nvPr/>
        </p:nvSpPr>
        <p:spPr>
          <a:xfrm>
            <a:off x="6896607" y="2305886"/>
            <a:ext cx="4268698" cy="234174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0975" indent="-1809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816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1371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1828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b="1"/>
              <a:t>Totaal woningbouwplan</a:t>
            </a:r>
          </a:p>
          <a:p>
            <a:pPr marL="180975" lvl="1" indent="-180975">
              <a:spcBef>
                <a:spcPts val="1000"/>
              </a:spcBef>
            </a:pPr>
            <a:r>
              <a:rPr lang="nl-NL"/>
              <a:t>6st. 2^1 kappers koop</a:t>
            </a:r>
          </a:p>
          <a:p>
            <a:pPr marL="180975" lvl="1" indent="-180975">
              <a:spcBef>
                <a:spcPts val="1000"/>
              </a:spcBef>
            </a:pPr>
            <a:r>
              <a:rPr lang="nl-NL"/>
              <a:t>7st. CPO eengezinswoningen koop</a:t>
            </a:r>
          </a:p>
          <a:p>
            <a:pPr marL="180975" lvl="1" indent="-180975">
              <a:spcBef>
                <a:spcPts val="1000"/>
              </a:spcBef>
            </a:pPr>
            <a:r>
              <a:rPr lang="nl-NL"/>
              <a:t>7st. eengezinswoningen huur</a:t>
            </a:r>
          </a:p>
          <a:p>
            <a:pPr marL="180975" lvl="1" indent="-180975">
              <a:spcBef>
                <a:spcPts val="1000"/>
              </a:spcBef>
            </a:pPr>
            <a:r>
              <a:rPr lang="nl-NL"/>
              <a:t>10st. LLB woningen huur</a:t>
            </a:r>
          </a:p>
          <a:p>
            <a:pPr marL="180975" lvl="1" indent="-180975">
              <a:spcBef>
                <a:spcPts val="1000"/>
              </a:spcBef>
            </a:pPr>
            <a:r>
              <a:rPr lang="nl-NL"/>
              <a:t>20st. </a:t>
            </a:r>
            <a:r>
              <a:rPr lang="nl-NL" err="1"/>
              <a:t>BeBo</a:t>
            </a:r>
            <a:r>
              <a:rPr lang="nl-NL"/>
              <a:t> woningen huur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8234ED7-156A-DCB6-B31E-F59CCD3D8E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6951" y="548006"/>
            <a:ext cx="4113798" cy="55689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nl-NL" sz="3200"/>
              <a:t>Woonprogramma</a:t>
            </a:r>
          </a:p>
        </p:txBody>
      </p:sp>
    </p:spTree>
    <p:extLst>
      <p:ext uri="{BB962C8B-B14F-4D97-AF65-F5344CB8AC3E}">
        <p14:creationId xmlns:p14="http://schemas.microsoft.com/office/powerpoint/2010/main" val="11723031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B82FD-7BF7-84AE-052C-A075C4687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7B0F1B08-AA67-8325-52C1-A0289C1995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945"/>
          <a:stretch>
            <a:fillRect/>
          </a:stretch>
        </p:blipFill>
        <p:spPr>
          <a:xfrm>
            <a:off x="4855600" y="-201718"/>
            <a:ext cx="7174475" cy="6827807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51F4B001-F1A2-A750-E0A4-5D175F24CF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6950" y="548006"/>
            <a:ext cx="5866971" cy="55689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nl-NL" sz="3200" dirty="0"/>
              <a:t>Principe doorsnedes</a:t>
            </a:r>
          </a:p>
        </p:txBody>
      </p:sp>
      <p:pic>
        <p:nvPicPr>
          <p:cNvPr id="2" name="Afbeelding 1" descr="Afbeelding met tekst, Plan, kaart&#10;&#10;Door AI gegenereerde inhoud is mogelijk onjuist.">
            <a:extLst>
              <a:ext uri="{FF2B5EF4-FFF2-40B4-BE49-F238E27FC236}">
                <a16:creationId xmlns:a16="http://schemas.microsoft.com/office/drawing/2014/main" id="{F7BDF49D-A5DB-7A99-3E42-D3974A67631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3"/>
          <a:stretch>
            <a:fillRect/>
          </a:stretch>
        </p:blipFill>
        <p:spPr>
          <a:xfrm>
            <a:off x="487264" y="1476375"/>
            <a:ext cx="3491860" cy="32956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605316F5-82A7-276C-10B5-90FE7D6EEC5F}"/>
              </a:ext>
            </a:extLst>
          </p:cNvPr>
          <p:cNvCxnSpPr>
            <a:cxnSpLocks/>
          </p:cNvCxnSpPr>
          <p:nvPr/>
        </p:nvCxnSpPr>
        <p:spPr>
          <a:xfrm flipH="1">
            <a:off x="1828800" y="3867150"/>
            <a:ext cx="114300" cy="50482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0538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C741F709-00C0-8129-FA50-F647A6590565}"/>
              </a:ext>
            </a:extLst>
          </p:cNvPr>
          <p:cNvSpPr txBox="1">
            <a:spLocks/>
          </p:cNvSpPr>
          <p:nvPr/>
        </p:nvSpPr>
        <p:spPr>
          <a:xfrm>
            <a:off x="1015236" y="1760049"/>
            <a:ext cx="9144000" cy="5568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/>
              <a:t>Programma</a:t>
            </a: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ED2F59BD-9F62-1127-04F4-EF9A127D32F6}"/>
              </a:ext>
            </a:extLst>
          </p:cNvPr>
          <p:cNvSpPr txBox="1">
            <a:spLocks/>
          </p:cNvSpPr>
          <p:nvPr/>
        </p:nvSpPr>
        <p:spPr>
          <a:xfrm>
            <a:off x="1033570" y="2418347"/>
            <a:ext cx="9144000" cy="277171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180975" indent="-1809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816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1371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1828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Welkom</a:t>
            </a:r>
          </a:p>
          <a:p>
            <a:r>
              <a:rPr lang="nl-NL" dirty="0"/>
              <a:t>Deel 1: Plenaire toelichting woningbouwplan</a:t>
            </a:r>
          </a:p>
          <a:p>
            <a:r>
              <a:rPr lang="nl-NL" dirty="0"/>
              <a:t>Deel 2: Bij meerdere tafels het woningbouwplan bekijken / vragen stellen</a:t>
            </a:r>
          </a:p>
          <a:p>
            <a:r>
              <a:rPr lang="nl-NL" dirty="0"/>
              <a:t>Reactieformulieren invullen en inleveren</a:t>
            </a:r>
          </a:p>
          <a:p>
            <a:endParaRPr lang="nl-NL" dirty="0"/>
          </a:p>
          <a:p>
            <a:endParaRPr lang="nl-NL" dirty="0"/>
          </a:p>
          <a:p>
            <a:pPr marL="0" indent="0">
              <a:buNone/>
            </a:pPr>
            <a:r>
              <a:rPr lang="nl-NL" i="1" dirty="0"/>
              <a:t>Tijdens de bijeenkomst worden foto’s genomen. Geef het door als u niet op de foto wilt.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278205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D5959-40B8-4EC8-82A9-BA3335539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40C18DB-203F-6725-918D-8D01D27265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213"/>
          <a:stretch>
            <a:fillRect/>
          </a:stretch>
        </p:blipFill>
        <p:spPr>
          <a:xfrm>
            <a:off x="4269528" y="548006"/>
            <a:ext cx="7886700" cy="5139561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C9A8291D-BC87-07F1-1FB9-03CCE5FF9E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6950" y="548006"/>
            <a:ext cx="5866971" cy="55689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nl-NL" sz="3200" dirty="0"/>
              <a:t>Principe doorsnedes</a:t>
            </a:r>
          </a:p>
        </p:txBody>
      </p:sp>
      <p:pic>
        <p:nvPicPr>
          <p:cNvPr id="2" name="Afbeelding 1" descr="Afbeelding met tekst, Plan, kaart&#10;&#10;Door AI gegenereerde inhoud is mogelijk onjuist.">
            <a:extLst>
              <a:ext uri="{FF2B5EF4-FFF2-40B4-BE49-F238E27FC236}">
                <a16:creationId xmlns:a16="http://schemas.microsoft.com/office/drawing/2014/main" id="{6726D95A-8DB6-FE17-87FD-6C88ECC1607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3"/>
          <a:stretch>
            <a:fillRect/>
          </a:stretch>
        </p:blipFill>
        <p:spPr>
          <a:xfrm>
            <a:off x="487264" y="1476375"/>
            <a:ext cx="3491860" cy="32956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34AB84CA-5270-C21F-388E-4923B6E80503}"/>
              </a:ext>
            </a:extLst>
          </p:cNvPr>
          <p:cNvCxnSpPr>
            <a:cxnSpLocks/>
          </p:cNvCxnSpPr>
          <p:nvPr/>
        </p:nvCxnSpPr>
        <p:spPr>
          <a:xfrm>
            <a:off x="3114675" y="2343150"/>
            <a:ext cx="65722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51633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2E6E6-4490-816D-619E-7BC86B0D8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9D49021F-3631-E189-6F4F-32B6E4F6A5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2" t="15556" r="13225" b="21250"/>
          <a:stretch>
            <a:fillRect/>
          </a:stretch>
        </p:blipFill>
        <p:spPr>
          <a:xfrm>
            <a:off x="4105274" y="523875"/>
            <a:ext cx="7943851" cy="5674179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3B3587ED-5C16-73BE-508B-BDA951C96B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6950" y="548006"/>
            <a:ext cx="5866971" cy="55689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nl-NL" sz="3200" dirty="0"/>
              <a:t>Principe doorsnedes</a:t>
            </a:r>
          </a:p>
        </p:txBody>
      </p:sp>
      <p:pic>
        <p:nvPicPr>
          <p:cNvPr id="2" name="Afbeelding 1" descr="Afbeelding met tekst, Plan, kaart&#10;&#10;Door AI gegenereerde inhoud is mogelijk onjuist.">
            <a:extLst>
              <a:ext uri="{FF2B5EF4-FFF2-40B4-BE49-F238E27FC236}">
                <a16:creationId xmlns:a16="http://schemas.microsoft.com/office/drawing/2014/main" id="{09373F81-0D58-DFD1-DFDB-20ACB230210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3"/>
          <a:stretch>
            <a:fillRect/>
          </a:stretch>
        </p:blipFill>
        <p:spPr>
          <a:xfrm>
            <a:off x="487264" y="1476375"/>
            <a:ext cx="3491860" cy="32956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C4C83267-EED4-A760-FB2D-C02B043F10FC}"/>
              </a:ext>
            </a:extLst>
          </p:cNvPr>
          <p:cNvCxnSpPr>
            <a:cxnSpLocks/>
          </p:cNvCxnSpPr>
          <p:nvPr/>
        </p:nvCxnSpPr>
        <p:spPr>
          <a:xfrm>
            <a:off x="2419350" y="1562100"/>
            <a:ext cx="0" cy="51435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85038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43305-E741-1F50-23AB-E8D27AD60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kaart, Stedenbouwkunde, huis, gebouw&#10;&#10;Door AI gegenereerde inhoud is mogelijk onjuist.">
            <a:extLst>
              <a:ext uri="{FF2B5EF4-FFF2-40B4-BE49-F238E27FC236}">
                <a16:creationId xmlns:a16="http://schemas.microsoft.com/office/drawing/2014/main" id="{2A127415-FE66-1658-E8DB-5B2A2F08A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49"/>
          <a:stretch>
            <a:fillRect/>
          </a:stretch>
        </p:blipFill>
        <p:spPr>
          <a:xfrm>
            <a:off x="855135" y="1020102"/>
            <a:ext cx="8020791" cy="4817796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48E7395F-37CA-4C54-C261-C78A7F692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836" y="1108116"/>
            <a:ext cx="2642364" cy="55689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nl-NL" sz="3200"/>
              <a:t>Impressie</a:t>
            </a:r>
          </a:p>
        </p:txBody>
      </p:sp>
    </p:spTree>
    <p:extLst>
      <p:ext uri="{BB962C8B-B14F-4D97-AF65-F5344CB8AC3E}">
        <p14:creationId xmlns:p14="http://schemas.microsoft.com/office/powerpoint/2010/main" val="11095348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7634A-8F71-B7D6-9632-827D44B50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kaart, Stedenbouwkunde, huis, Luchtfotografie&#10;&#10;Door AI gegenereerde inhoud is mogelijk onjuist.">
            <a:extLst>
              <a:ext uri="{FF2B5EF4-FFF2-40B4-BE49-F238E27FC236}">
                <a16:creationId xmlns:a16="http://schemas.microsoft.com/office/drawing/2014/main" id="{055B2D22-4911-8578-B572-98C76F96697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6"/>
          <a:stretch>
            <a:fillRect/>
          </a:stretch>
        </p:blipFill>
        <p:spPr>
          <a:xfrm>
            <a:off x="1092202" y="1108116"/>
            <a:ext cx="7744683" cy="5335019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BEAEB663-6697-9D2D-6BF3-4067E39287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835" y="1108116"/>
            <a:ext cx="2481497" cy="55689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nl-NL" sz="3200"/>
              <a:t>Impressie</a:t>
            </a:r>
          </a:p>
        </p:txBody>
      </p:sp>
    </p:spTree>
    <p:extLst>
      <p:ext uri="{BB962C8B-B14F-4D97-AF65-F5344CB8AC3E}">
        <p14:creationId xmlns:p14="http://schemas.microsoft.com/office/powerpoint/2010/main" val="17356162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5C853-89F6-1EE2-8FD7-F7831EAB9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kaart, Stedenbouwkunde, Luchtfotografie, huis&#10;&#10;Door AI gegenereerde inhoud is mogelijk onjuist.">
            <a:extLst>
              <a:ext uri="{FF2B5EF4-FFF2-40B4-BE49-F238E27FC236}">
                <a16:creationId xmlns:a16="http://schemas.microsoft.com/office/drawing/2014/main" id="{6DDCAF7E-FB9B-2C86-D219-A10F4699B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92"/>
          <a:stretch>
            <a:fillRect/>
          </a:stretch>
        </p:blipFill>
        <p:spPr>
          <a:xfrm>
            <a:off x="863601" y="978427"/>
            <a:ext cx="7533711" cy="4901146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5D8A2C8F-D108-275D-6AA4-B41B4D426F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835" y="1108116"/>
            <a:ext cx="2583097" cy="55689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nl-NL" sz="3200"/>
              <a:t>Impressie</a:t>
            </a:r>
          </a:p>
        </p:txBody>
      </p:sp>
    </p:spTree>
    <p:extLst>
      <p:ext uri="{BB962C8B-B14F-4D97-AF65-F5344CB8AC3E}">
        <p14:creationId xmlns:p14="http://schemas.microsoft.com/office/powerpoint/2010/main" val="25258207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F54FA-953D-E1A2-6796-371BF9B25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BD410D-5706-B561-D313-F4E28685C3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5236" y="1760049"/>
            <a:ext cx="9144000" cy="556890"/>
          </a:xfrm>
        </p:spPr>
        <p:txBody>
          <a:bodyPr>
            <a:noAutofit/>
          </a:bodyPr>
          <a:lstStyle/>
          <a:p>
            <a:r>
              <a:rPr lang="nl-NL" sz="3200"/>
              <a:t>Uitdagingen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211AC6D-0515-A863-DF47-B3F76C85CBEF}"/>
              </a:ext>
            </a:extLst>
          </p:cNvPr>
          <p:cNvSpPr txBox="1">
            <a:spLocks/>
          </p:cNvSpPr>
          <p:nvPr/>
        </p:nvSpPr>
        <p:spPr>
          <a:xfrm>
            <a:off x="1033570" y="2418347"/>
            <a:ext cx="9144000" cy="231865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180975" indent="-1809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816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1371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1828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lvl="1" indent="-180975">
              <a:spcBef>
                <a:spcPts val="1000"/>
              </a:spcBef>
            </a:pPr>
            <a:r>
              <a:rPr lang="nl-NL"/>
              <a:t>Stikstofberekening (Natura 2000-gebied Wierdense veld)</a:t>
            </a:r>
          </a:p>
          <a:p>
            <a:pPr marL="180975" lvl="1" indent="-180975">
              <a:spcBef>
                <a:spcPts val="1000"/>
              </a:spcBef>
            </a:pPr>
            <a:r>
              <a:rPr lang="nl-NL"/>
              <a:t>“</a:t>
            </a:r>
            <a:r>
              <a:rPr lang="nl-NL" err="1"/>
              <a:t>Vernatten</a:t>
            </a:r>
            <a:r>
              <a:rPr lang="nl-NL"/>
              <a:t>” Wierdense veld (Provincie Overijssel)</a:t>
            </a:r>
          </a:p>
          <a:p>
            <a:pPr marL="180975" lvl="1" indent="-180975">
              <a:spcBef>
                <a:spcPts val="1000"/>
              </a:spcBef>
            </a:pPr>
            <a:r>
              <a:rPr lang="nl-NL"/>
              <a:t>Huidige maaiveldhoogte en grondwaterstand</a:t>
            </a:r>
          </a:p>
          <a:p>
            <a:pPr marL="180975" lvl="1" indent="-180975">
              <a:spcBef>
                <a:spcPts val="1000"/>
              </a:spcBef>
            </a:pPr>
            <a:r>
              <a:rPr lang="nl-NL"/>
              <a:t>Spuitzone omliggende agrarische gronden</a:t>
            </a:r>
          </a:p>
          <a:p>
            <a:pPr marL="180975" lvl="1" indent="-180975">
              <a:spcBef>
                <a:spcPts val="1000"/>
              </a:spcBef>
            </a:pPr>
            <a:r>
              <a:rPr lang="nl-NL"/>
              <a:t>Netcongestie</a:t>
            </a:r>
          </a:p>
          <a:p>
            <a:pPr marL="180975" lvl="1" indent="-180975">
              <a:spcBef>
                <a:spcPts val="1000"/>
              </a:spcBef>
            </a:pPr>
            <a:r>
              <a:rPr lang="nl-NL"/>
              <a:t>Plankosten 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1959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0C11F-B12E-A8A0-B3FF-48548EDC4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E1A914F9-9F9D-8945-37F1-0E031D89F8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5236" y="1760049"/>
            <a:ext cx="9144000" cy="556890"/>
          </a:xfrm>
        </p:spPr>
        <p:txBody>
          <a:bodyPr>
            <a:noAutofit/>
          </a:bodyPr>
          <a:lstStyle/>
          <a:p>
            <a:r>
              <a:rPr lang="nl-NL" sz="3200"/>
              <a:t>Planning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15A87196-C9B9-AC0E-17ED-8C84DFACF1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139064"/>
              </p:ext>
            </p:extLst>
          </p:nvPr>
        </p:nvGraphicFramePr>
        <p:xfrm>
          <a:off x="1015236" y="2394903"/>
          <a:ext cx="9449564" cy="367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0414">
                  <a:extLst>
                    <a:ext uri="{9D8B030D-6E8A-4147-A177-3AD203B41FA5}">
                      <a16:colId xmlns:a16="http://schemas.microsoft.com/office/drawing/2014/main" val="1234778824"/>
                    </a:ext>
                  </a:extLst>
                </a:gridCol>
                <a:gridCol w="7169150">
                  <a:extLst>
                    <a:ext uri="{9D8B030D-6E8A-4147-A177-3AD203B41FA5}">
                      <a16:colId xmlns:a16="http://schemas.microsoft.com/office/drawing/2014/main" val="15029069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/>
                        <a:t>Tijd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Actie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0507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/>
                        <a:t>Heden - 2026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/>
                        <a:t>Ophalen bevindingen omwonenden, verdere uitwerking naar voorlopig en definitief ontwerp en uitvoeren aanvullende onderzoeken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3989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/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/>
                        <a:t>Besluitvorming, voorbereiden en opstarten omgevingsplanprocedure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13088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/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/>
                        <a:t>Doorlopen omgevingsplanprocedure, voorbereiden en aanbesteding openbare werken, voorbereiden verkoop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1696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/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/>
                        <a:t>Start bouwrijp maken (zoals grondwerken incl. nuts, riolering, etc.), opstarten verkoop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063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/>
                        <a:t>2028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/>
                        <a:t>Start woningbouw – huur (Reggewoon) en koop (particulier en CPO)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9191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/>
                        <a:t>2028 - 2029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/>
                        <a:t>Start woonrijp maken + oplevering eerste woningen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9094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10561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10ED5-95C1-7578-7C6E-45B87E219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4D6F5C-2E1C-ADE0-A835-F1EBC4710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029168"/>
            <a:ext cx="9144000" cy="7683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kern="1200">
                <a:latin typeface="+mj-lt"/>
                <a:ea typeface="+mj-ea"/>
                <a:cs typeface="+mj-cs"/>
              </a:rPr>
              <a:t>Bedankt voor uw aandacht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1D53827-DC2E-2FB4-068B-C2DB9FB38BCB}"/>
              </a:ext>
            </a:extLst>
          </p:cNvPr>
          <p:cNvSpPr txBox="1"/>
          <p:nvPr/>
        </p:nvSpPr>
        <p:spPr>
          <a:xfrm>
            <a:off x="838200" y="2957725"/>
            <a:ext cx="9144000" cy="715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nl-NL" kern="1200">
                <a:latin typeface="+mn-lt"/>
                <a:ea typeface="+mn-ea"/>
                <a:cs typeface="+mn-cs"/>
              </a:rPr>
              <a:t>Uitnodiging om naar de presentatieborden te gaan.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nl-NL" kern="1200">
                <a:latin typeface="+mn-lt"/>
                <a:ea typeface="+mn-ea"/>
                <a:cs typeface="+mn-cs"/>
              </a:rPr>
              <a:t>Denkt u aan het invullen en achterlaten van uw reactieformulier!   </a:t>
            </a:r>
          </a:p>
        </p:txBody>
      </p:sp>
    </p:spTree>
    <p:extLst>
      <p:ext uri="{BB962C8B-B14F-4D97-AF65-F5344CB8AC3E}">
        <p14:creationId xmlns:p14="http://schemas.microsoft.com/office/powerpoint/2010/main" val="3311272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105F6-F416-0FDE-E5DA-9211B8B77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8D4C18-E862-4C54-EE30-AED97A3E1D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5236" y="1760049"/>
            <a:ext cx="9144000" cy="556890"/>
          </a:xfrm>
        </p:spPr>
        <p:txBody>
          <a:bodyPr>
            <a:noAutofit/>
          </a:bodyPr>
          <a:lstStyle/>
          <a:p>
            <a:r>
              <a:rPr lang="nl-NL" sz="3200"/>
              <a:t>Welkom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0B6A865-4DB2-07D5-5E42-B5C750F7468C}"/>
              </a:ext>
            </a:extLst>
          </p:cNvPr>
          <p:cNvSpPr txBox="1">
            <a:spLocks/>
          </p:cNvSpPr>
          <p:nvPr/>
        </p:nvSpPr>
        <p:spPr>
          <a:xfrm>
            <a:off x="1033570" y="2418347"/>
            <a:ext cx="9144000" cy="277171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180975" indent="-1809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816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1371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1828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/>
              <a:t>Voorstellen aanwezigen</a:t>
            </a:r>
          </a:p>
          <a:p>
            <a:pPr marL="180975" lvl="1" indent="-180975"/>
            <a:r>
              <a:rPr lang="nl-NL"/>
              <a:t>Gemeente</a:t>
            </a:r>
          </a:p>
          <a:p>
            <a:pPr marL="180975" lvl="1" indent="-180975"/>
            <a:r>
              <a:rPr lang="nl-NL"/>
              <a:t>Reggewoon</a:t>
            </a:r>
          </a:p>
          <a:p>
            <a:pPr marL="180975" lvl="1" indent="-180975"/>
            <a:r>
              <a:rPr lang="nl-NL"/>
              <a:t>Buro Ontwerp &amp; Omgeving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4905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DF5D2-899F-9614-80F3-95D7457CD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824D1C67-EE20-0BAD-22EB-27CB03BAC1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5236" y="1760049"/>
            <a:ext cx="9144000" cy="556890"/>
          </a:xfrm>
        </p:spPr>
        <p:txBody>
          <a:bodyPr>
            <a:noAutofit/>
          </a:bodyPr>
          <a:lstStyle/>
          <a:p>
            <a:r>
              <a:rPr lang="nl-NL" sz="3200" dirty="0"/>
              <a:t>Toelichting woningbouwplan</a:t>
            </a:r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503DB23B-6A7E-9EFB-D5F6-3222F2670B8F}"/>
              </a:ext>
            </a:extLst>
          </p:cNvPr>
          <p:cNvSpPr txBox="1">
            <a:spLocks/>
          </p:cNvSpPr>
          <p:nvPr/>
        </p:nvSpPr>
        <p:spPr>
          <a:xfrm>
            <a:off x="1033570" y="2418347"/>
            <a:ext cx="9144000" cy="277171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180975" indent="-1809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816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1371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1828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/>
              <a:t>Een stukje terug in de tijd…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2229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14898-EE2F-A961-4E3B-94C6F01AE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FCB98AA3-D902-37C9-5344-5D829DF87F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5236" y="1760049"/>
            <a:ext cx="9339726" cy="556890"/>
          </a:xfrm>
        </p:spPr>
        <p:txBody>
          <a:bodyPr>
            <a:noAutofit/>
          </a:bodyPr>
          <a:lstStyle/>
          <a:p>
            <a:r>
              <a:rPr lang="nl-NL" sz="3200"/>
              <a:t>2007 – Herbestemming naar woningbouw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2EF9D58-8A27-8C2F-05C6-E4EEE23837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75" t="1890" r="1508" b="3858"/>
          <a:stretch>
            <a:fillRect/>
          </a:stretch>
        </p:blipFill>
        <p:spPr>
          <a:xfrm>
            <a:off x="1145060" y="2529016"/>
            <a:ext cx="3113904" cy="35669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Ondertitel 2">
            <a:extLst>
              <a:ext uri="{FF2B5EF4-FFF2-40B4-BE49-F238E27FC236}">
                <a16:creationId xmlns:a16="http://schemas.microsoft.com/office/drawing/2014/main" id="{9014E1D1-F9FD-2E46-CEAB-34C6B97BBC43}"/>
              </a:ext>
            </a:extLst>
          </p:cNvPr>
          <p:cNvSpPr txBox="1">
            <a:spLocks/>
          </p:cNvSpPr>
          <p:nvPr/>
        </p:nvSpPr>
        <p:spPr>
          <a:xfrm>
            <a:off x="4596713" y="2448744"/>
            <a:ext cx="5758249" cy="277171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180975" indent="-1809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816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1371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1828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Van bestemming Agrarisch naar Woningbouw </a:t>
            </a:r>
          </a:p>
          <a:p>
            <a:r>
              <a:rPr lang="nl-NL"/>
              <a:t>“Kruidenwijk-Zuid” (en “Hellendoorn Noord”)</a:t>
            </a:r>
          </a:p>
          <a:p>
            <a:r>
              <a:rPr lang="nl-NL"/>
              <a:t>Samen goed voor bijna 500 nieuwe woningen</a:t>
            </a:r>
          </a:p>
          <a:p>
            <a:pPr marL="0" indent="0">
              <a:buNone/>
            </a:pPr>
            <a:endParaRPr lang="nl-NL"/>
          </a:p>
          <a:p>
            <a:endParaRPr lang="nl-NL"/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5944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8451E-8508-A970-3CC6-5021D2551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ACB4A203-1287-AFA9-90ED-E483F596A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5236" y="1760049"/>
            <a:ext cx="9144000" cy="556890"/>
          </a:xfrm>
        </p:spPr>
        <p:txBody>
          <a:bodyPr>
            <a:noAutofit/>
          </a:bodyPr>
          <a:lstStyle/>
          <a:p>
            <a:r>
              <a:rPr lang="nl-NL" sz="3200"/>
              <a:t>2020 – Deprogrammering woningbouw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2B2F779-ABE5-B69A-986A-543F7F079B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259" t="1848" r="9481" b="3684"/>
          <a:stretch>
            <a:fillRect/>
          </a:stretch>
        </p:blipFill>
        <p:spPr>
          <a:xfrm>
            <a:off x="1128584" y="2484932"/>
            <a:ext cx="3089190" cy="36110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Ondertitel 2">
            <a:extLst>
              <a:ext uri="{FF2B5EF4-FFF2-40B4-BE49-F238E27FC236}">
                <a16:creationId xmlns:a16="http://schemas.microsoft.com/office/drawing/2014/main" id="{452B2DD9-6A05-1803-19AC-BC1B1153ABBB}"/>
              </a:ext>
            </a:extLst>
          </p:cNvPr>
          <p:cNvSpPr txBox="1">
            <a:spLocks/>
          </p:cNvSpPr>
          <p:nvPr/>
        </p:nvSpPr>
        <p:spPr>
          <a:xfrm>
            <a:off x="4596713" y="2448744"/>
            <a:ext cx="5758249" cy="277171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180975" indent="-1809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816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1371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1828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Plancapaciteit “Kruidenwijk-Zuid” (en “Hellendoorn Noord”) van 500 nieuwe woningen terug naar nul woningen</a:t>
            </a:r>
          </a:p>
          <a:p>
            <a:r>
              <a:rPr lang="nl-NL" dirty="0"/>
              <a:t>Van bestemming Woningbouw naar Deprogrammering woningbouw en Agrarisch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96092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F4F70-1E90-8681-BB8E-52746B429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F4374F-D777-1FC4-29AD-92FCCA2701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5235" y="1760049"/>
            <a:ext cx="9695097" cy="556890"/>
          </a:xfrm>
        </p:spPr>
        <p:txBody>
          <a:bodyPr>
            <a:noAutofit/>
          </a:bodyPr>
          <a:lstStyle/>
          <a:p>
            <a:r>
              <a:rPr lang="nl-NL" sz="3200"/>
              <a:t>2024 – Planvorming tijdelijke woningbouw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A70F786-9349-78E2-EDD7-F76B239C01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259" t="1848" r="9481" b="3684"/>
          <a:stretch>
            <a:fillRect/>
          </a:stretch>
        </p:blipFill>
        <p:spPr>
          <a:xfrm>
            <a:off x="1128584" y="2484932"/>
            <a:ext cx="3089190" cy="36110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hthoek 2">
            <a:extLst>
              <a:ext uri="{FF2B5EF4-FFF2-40B4-BE49-F238E27FC236}">
                <a16:creationId xmlns:a16="http://schemas.microsoft.com/office/drawing/2014/main" id="{222AE886-6102-63C5-7E0E-F9D60D8CCE8B}"/>
              </a:ext>
            </a:extLst>
          </p:cNvPr>
          <p:cNvSpPr/>
          <p:nvPr/>
        </p:nvSpPr>
        <p:spPr>
          <a:xfrm>
            <a:off x="2443163" y="2588418"/>
            <a:ext cx="626268" cy="657224"/>
          </a:xfrm>
          <a:custGeom>
            <a:avLst/>
            <a:gdLst>
              <a:gd name="connsiteX0" fmla="*/ 0 w 933449"/>
              <a:gd name="connsiteY0" fmla="*/ 0 h 664369"/>
              <a:gd name="connsiteX1" fmla="*/ 933449 w 933449"/>
              <a:gd name="connsiteY1" fmla="*/ 0 h 664369"/>
              <a:gd name="connsiteX2" fmla="*/ 933449 w 933449"/>
              <a:gd name="connsiteY2" fmla="*/ 664369 h 664369"/>
              <a:gd name="connsiteX3" fmla="*/ 0 w 933449"/>
              <a:gd name="connsiteY3" fmla="*/ 664369 h 664369"/>
              <a:gd name="connsiteX4" fmla="*/ 0 w 933449"/>
              <a:gd name="connsiteY4" fmla="*/ 0 h 664369"/>
              <a:gd name="connsiteX0" fmla="*/ 0 w 933449"/>
              <a:gd name="connsiteY0" fmla="*/ 40481 h 704850"/>
              <a:gd name="connsiteX1" fmla="*/ 95249 w 933449"/>
              <a:gd name="connsiteY1" fmla="*/ 0 h 704850"/>
              <a:gd name="connsiteX2" fmla="*/ 933449 w 933449"/>
              <a:gd name="connsiteY2" fmla="*/ 704850 h 704850"/>
              <a:gd name="connsiteX3" fmla="*/ 0 w 933449"/>
              <a:gd name="connsiteY3" fmla="*/ 704850 h 704850"/>
              <a:gd name="connsiteX4" fmla="*/ 0 w 933449"/>
              <a:gd name="connsiteY4" fmla="*/ 40481 h 704850"/>
              <a:gd name="connsiteX0" fmla="*/ 0 w 933449"/>
              <a:gd name="connsiteY0" fmla="*/ 40481 h 704850"/>
              <a:gd name="connsiteX1" fmla="*/ 95249 w 933449"/>
              <a:gd name="connsiteY1" fmla="*/ 0 h 704850"/>
              <a:gd name="connsiteX2" fmla="*/ 604837 w 933449"/>
              <a:gd name="connsiteY2" fmla="*/ 423864 h 704850"/>
              <a:gd name="connsiteX3" fmla="*/ 933449 w 933449"/>
              <a:gd name="connsiteY3" fmla="*/ 704850 h 704850"/>
              <a:gd name="connsiteX4" fmla="*/ 0 w 933449"/>
              <a:gd name="connsiteY4" fmla="*/ 704850 h 704850"/>
              <a:gd name="connsiteX5" fmla="*/ 0 w 933449"/>
              <a:gd name="connsiteY5" fmla="*/ 40481 h 704850"/>
              <a:gd name="connsiteX0" fmla="*/ 0 w 933449"/>
              <a:gd name="connsiteY0" fmla="*/ 40481 h 704850"/>
              <a:gd name="connsiteX1" fmla="*/ 95249 w 933449"/>
              <a:gd name="connsiteY1" fmla="*/ 0 h 704850"/>
              <a:gd name="connsiteX2" fmla="*/ 604837 w 933449"/>
              <a:gd name="connsiteY2" fmla="*/ 423864 h 704850"/>
              <a:gd name="connsiteX3" fmla="*/ 933449 w 933449"/>
              <a:gd name="connsiteY3" fmla="*/ 704850 h 704850"/>
              <a:gd name="connsiteX4" fmla="*/ 0 w 933449"/>
              <a:gd name="connsiteY4" fmla="*/ 704850 h 704850"/>
              <a:gd name="connsiteX5" fmla="*/ 0 w 933449"/>
              <a:gd name="connsiteY5" fmla="*/ 40481 h 704850"/>
              <a:gd name="connsiteX0" fmla="*/ 0 w 933449"/>
              <a:gd name="connsiteY0" fmla="*/ 40481 h 704850"/>
              <a:gd name="connsiteX1" fmla="*/ 95249 w 933449"/>
              <a:gd name="connsiteY1" fmla="*/ 0 h 704850"/>
              <a:gd name="connsiteX2" fmla="*/ 604837 w 933449"/>
              <a:gd name="connsiteY2" fmla="*/ 423864 h 704850"/>
              <a:gd name="connsiteX3" fmla="*/ 933449 w 933449"/>
              <a:gd name="connsiteY3" fmla="*/ 704850 h 704850"/>
              <a:gd name="connsiteX4" fmla="*/ 0 w 933449"/>
              <a:gd name="connsiteY4" fmla="*/ 704850 h 704850"/>
              <a:gd name="connsiteX5" fmla="*/ 0 w 933449"/>
              <a:gd name="connsiteY5" fmla="*/ 40481 h 704850"/>
              <a:gd name="connsiteX0" fmla="*/ 0 w 933449"/>
              <a:gd name="connsiteY0" fmla="*/ 52386 h 716755"/>
              <a:gd name="connsiteX1" fmla="*/ 95249 w 933449"/>
              <a:gd name="connsiteY1" fmla="*/ 11905 h 716755"/>
              <a:gd name="connsiteX2" fmla="*/ 626268 w 933449"/>
              <a:gd name="connsiteY2" fmla="*/ 0 h 716755"/>
              <a:gd name="connsiteX3" fmla="*/ 933449 w 933449"/>
              <a:gd name="connsiteY3" fmla="*/ 716755 h 716755"/>
              <a:gd name="connsiteX4" fmla="*/ 0 w 933449"/>
              <a:gd name="connsiteY4" fmla="*/ 716755 h 716755"/>
              <a:gd name="connsiteX5" fmla="*/ 0 w 933449"/>
              <a:gd name="connsiteY5" fmla="*/ 52386 h 716755"/>
              <a:gd name="connsiteX0" fmla="*/ 0 w 626268"/>
              <a:gd name="connsiteY0" fmla="*/ 52386 h 716755"/>
              <a:gd name="connsiteX1" fmla="*/ 95249 w 626268"/>
              <a:gd name="connsiteY1" fmla="*/ 11905 h 716755"/>
              <a:gd name="connsiteX2" fmla="*/ 626268 w 626268"/>
              <a:gd name="connsiteY2" fmla="*/ 0 h 716755"/>
              <a:gd name="connsiteX3" fmla="*/ 621506 w 626268"/>
              <a:gd name="connsiteY3" fmla="*/ 659605 h 716755"/>
              <a:gd name="connsiteX4" fmla="*/ 0 w 626268"/>
              <a:gd name="connsiteY4" fmla="*/ 716755 h 716755"/>
              <a:gd name="connsiteX5" fmla="*/ 0 w 626268"/>
              <a:gd name="connsiteY5" fmla="*/ 52386 h 716755"/>
              <a:gd name="connsiteX0" fmla="*/ 0 w 626268"/>
              <a:gd name="connsiteY0" fmla="*/ 52386 h 659605"/>
              <a:gd name="connsiteX1" fmla="*/ 95249 w 626268"/>
              <a:gd name="connsiteY1" fmla="*/ 11905 h 659605"/>
              <a:gd name="connsiteX2" fmla="*/ 626268 w 626268"/>
              <a:gd name="connsiteY2" fmla="*/ 0 h 659605"/>
              <a:gd name="connsiteX3" fmla="*/ 621506 w 626268"/>
              <a:gd name="connsiteY3" fmla="*/ 659605 h 659605"/>
              <a:gd name="connsiteX4" fmla="*/ 128587 w 626268"/>
              <a:gd name="connsiteY4" fmla="*/ 535780 h 659605"/>
              <a:gd name="connsiteX5" fmla="*/ 0 w 626268"/>
              <a:gd name="connsiteY5" fmla="*/ 52386 h 659605"/>
              <a:gd name="connsiteX0" fmla="*/ 0 w 626268"/>
              <a:gd name="connsiteY0" fmla="*/ 52386 h 659605"/>
              <a:gd name="connsiteX1" fmla="*/ 95249 w 626268"/>
              <a:gd name="connsiteY1" fmla="*/ 11905 h 659605"/>
              <a:gd name="connsiteX2" fmla="*/ 626268 w 626268"/>
              <a:gd name="connsiteY2" fmla="*/ 0 h 659605"/>
              <a:gd name="connsiteX3" fmla="*/ 621506 w 626268"/>
              <a:gd name="connsiteY3" fmla="*/ 659605 h 659605"/>
              <a:gd name="connsiteX4" fmla="*/ 128587 w 626268"/>
              <a:gd name="connsiteY4" fmla="*/ 535780 h 659605"/>
              <a:gd name="connsiteX5" fmla="*/ 69056 w 626268"/>
              <a:gd name="connsiteY5" fmla="*/ 295276 h 659605"/>
              <a:gd name="connsiteX6" fmla="*/ 0 w 626268"/>
              <a:gd name="connsiteY6" fmla="*/ 52386 h 659605"/>
              <a:gd name="connsiteX0" fmla="*/ 0 w 626268"/>
              <a:gd name="connsiteY0" fmla="*/ 52386 h 659605"/>
              <a:gd name="connsiteX1" fmla="*/ 95249 w 626268"/>
              <a:gd name="connsiteY1" fmla="*/ 11905 h 659605"/>
              <a:gd name="connsiteX2" fmla="*/ 626268 w 626268"/>
              <a:gd name="connsiteY2" fmla="*/ 0 h 659605"/>
              <a:gd name="connsiteX3" fmla="*/ 621506 w 626268"/>
              <a:gd name="connsiteY3" fmla="*/ 659605 h 659605"/>
              <a:gd name="connsiteX4" fmla="*/ 128587 w 626268"/>
              <a:gd name="connsiteY4" fmla="*/ 535780 h 659605"/>
              <a:gd name="connsiteX5" fmla="*/ 102393 w 626268"/>
              <a:gd name="connsiteY5" fmla="*/ 416720 h 659605"/>
              <a:gd name="connsiteX6" fmla="*/ 69056 w 626268"/>
              <a:gd name="connsiteY6" fmla="*/ 295276 h 659605"/>
              <a:gd name="connsiteX7" fmla="*/ 0 w 626268"/>
              <a:gd name="connsiteY7" fmla="*/ 52386 h 659605"/>
              <a:gd name="connsiteX0" fmla="*/ 0 w 626268"/>
              <a:gd name="connsiteY0" fmla="*/ 52386 h 659605"/>
              <a:gd name="connsiteX1" fmla="*/ 95249 w 626268"/>
              <a:gd name="connsiteY1" fmla="*/ 11905 h 659605"/>
              <a:gd name="connsiteX2" fmla="*/ 626268 w 626268"/>
              <a:gd name="connsiteY2" fmla="*/ 0 h 659605"/>
              <a:gd name="connsiteX3" fmla="*/ 621506 w 626268"/>
              <a:gd name="connsiteY3" fmla="*/ 659605 h 659605"/>
              <a:gd name="connsiteX4" fmla="*/ 128587 w 626268"/>
              <a:gd name="connsiteY4" fmla="*/ 535780 h 659605"/>
              <a:gd name="connsiteX5" fmla="*/ 128587 w 626268"/>
              <a:gd name="connsiteY5" fmla="*/ 397670 h 659605"/>
              <a:gd name="connsiteX6" fmla="*/ 69056 w 626268"/>
              <a:gd name="connsiteY6" fmla="*/ 295276 h 659605"/>
              <a:gd name="connsiteX7" fmla="*/ 0 w 626268"/>
              <a:gd name="connsiteY7" fmla="*/ 52386 h 659605"/>
              <a:gd name="connsiteX0" fmla="*/ 0 w 626268"/>
              <a:gd name="connsiteY0" fmla="*/ 52386 h 659605"/>
              <a:gd name="connsiteX1" fmla="*/ 95249 w 626268"/>
              <a:gd name="connsiteY1" fmla="*/ 11905 h 659605"/>
              <a:gd name="connsiteX2" fmla="*/ 626268 w 626268"/>
              <a:gd name="connsiteY2" fmla="*/ 0 h 659605"/>
              <a:gd name="connsiteX3" fmla="*/ 621506 w 626268"/>
              <a:gd name="connsiteY3" fmla="*/ 659605 h 659605"/>
              <a:gd name="connsiteX4" fmla="*/ 128587 w 626268"/>
              <a:gd name="connsiteY4" fmla="*/ 535780 h 659605"/>
              <a:gd name="connsiteX5" fmla="*/ 128587 w 626268"/>
              <a:gd name="connsiteY5" fmla="*/ 397670 h 659605"/>
              <a:gd name="connsiteX6" fmla="*/ 85725 w 626268"/>
              <a:gd name="connsiteY6" fmla="*/ 228601 h 659605"/>
              <a:gd name="connsiteX7" fmla="*/ 0 w 626268"/>
              <a:gd name="connsiteY7" fmla="*/ 52386 h 659605"/>
              <a:gd name="connsiteX0" fmla="*/ 0 w 626268"/>
              <a:gd name="connsiteY0" fmla="*/ 52386 h 652461"/>
              <a:gd name="connsiteX1" fmla="*/ 95249 w 626268"/>
              <a:gd name="connsiteY1" fmla="*/ 11905 h 652461"/>
              <a:gd name="connsiteX2" fmla="*/ 626268 w 626268"/>
              <a:gd name="connsiteY2" fmla="*/ 0 h 652461"/>
              <a:gd name="connsiteX3" fmla="*/ 614362 w 626268"/>
              <a:gd name="connsiteY3" fmla="*/ 652461 h 652461"/>
              <a:gd name="connsiteX4" fmla="*/ 128587 w 626268"/>
              <a:gd name="connsiteY4" fmla="*/ 535780 h 652461"/>
              <a:gd name="connsiteX5" fmla="*/ 128587 w 626268"/>
              <a:gd name="connsiteY5" fmla="*/ 397670 h 652461"/>
              <a:gd name="connsiteX6" fmla="*/ 85725 w 626268"/>
              <a:gd name="connsiteY6" fmla="*/ 228601 h 652461"/>
              <a:gd name="connsiteX7" fmla="*/ 0 w 626268"/>
              <a:gd name="connsiteY7" fmla="*/ 52386 h 652461"/>
              <a:gd name="connsiteX0" fmla="*/ 0 w 626268"/>
              <a:gd name="connsiteY0" fmla="*/ 52386 h 652461"/>
              <a:gd name="connsiteX1" fmla="*/ 95249 w 626268"/>
              <a:gd name="connsiteY1" fmla="*/ 11905 h 652461"/>
              <a:gd name="connsiteX2" fmla="*/ 626268 w 626268"/>
              <a:gd name="connsiteY2" fmla="*/ 0 h 652461"/>
              <a:gd name="connsiteX3" fmla="*/ 614362 w 626268"/>
              <a:gd name="connsiteY3" fmla="*/ 652461 h 652461"/>
              <a:gd name="connsiteX4" fmla="*/ 128587 w 626268"/>
              <a:gd name="connsiteY4" fmla="*/ 557212 h 652461"/>
              <a:gd name="connsiteX5" fmla="*/ 128587 w 626268"/>
              <a:gd name="connsiteY5" fmla="*/ 397670 h 652461"/>
              <a:gd name="connsiteX6" fmla="*/ 85725 w 626268"/>
              <a:gd name="connsiteY6" fmla="*/ 228601 h 652461"/>
              <a:gd name="connsiteX7" fmla="*/ 0 w 626268"/>
              <a:gd name="connsiteY7" fmla="*/ 52386 h 652461"/>
              <a:gd name="connsiteX0" fmla="*/ 0 w 626268"/>
              <a:gd name="connsiteY0" fmla="*/ 52386 h 664367"/>
              <a:gd name="connsiteX1" fmla="*/ 95249 w 626268"/>
              <a:gd name="connsiteY1" fmla="*/ 11905 h 664367"/>
              <a:gd name="connsiteX2" fmla="*/ 626268 w 626268"/>
              <a:gd name="connsiteY2" fmla="*/ 0 h 664367"/>
              <a:gd name="connsiteX3" fmla="*/ 616744 w 626268"/>
              <a:gd name="connsiteY3" fmla="*/ 664367 h 664367"/>
              <a:gd name="connsiteX4" fmla="*/ 128587 w 626268"/>
              <a:gd name="connsiteY4" fmla="*/ 557212 h 664367"/>
              <a:gd name="connsiteX5" fmla="*/ 128587 w 626268"/>
              <a:gd name="connsiteY5" fmla="*/ 397670 h 664367"/>
              <a:gd name="connsiteX6" fmla="*/ 85725 w 626268"/>
              <a:gd name="connsiteY6" fmla="*/ 228601 h 664367"/>
              <a:gd name="connsiteX7" fmla="*/ 0 w 626268"/>
              <a:gd name="connsiteY7" fmla="*/ 52386 h 664367"/>
              <a:gd name="connsiteX0" fmla="*/ 0 w 626268"/>
              <a:gd name="connsiteY0" fmla="*/ 52386 h 657224"/>
              <a:gd name="connsiteX1" fmla="*/ 95249 w 626268"/>
              <a:gd name="connsiteY1" fmla="*/ 11905 h 657224"/>
              <a:gd name="connsiteX2" fmla="*/ 626268 w 626268"/>
              <a:gd name="connsiteY2" fmla="*/ 0 h 657224"/>
              <a:gd name="connsiteX3" fmla="*/ 614363 w 626268"/>
              <a:gd name="connsiteY3" fmla="*/ 657224 h 657224"/>
              <a:gd name="connsiteX4" fmla="*/ 128587 w 626268"/>
              <a:gd name="connsiteY4" fmla="*/ 557212 h 657224"/>
              <a:gd name="connsiteX5" fmla="*/ 128587 w 626268"/>
              <a:gd name="connsiteY5" fmla="*/ 397670 h 657224"/>
              <a:gd name="connsiteX6" fmla="*/ 85725 w 626268"/>
              <a:gd name="connsiteY6" fmla="*/ 228601 h 657224"/>
              <a:gd name="connsiteX7" fmla="*/ 0 w 626268"/>
              <a:gd name="connsiteY7" fmla="*/ 52386 h 657224"/>
              <a:gd name="connsiteX0" fmla="*/ 0 w 626268"/>
              <a:gd name="connsiteY0" fmla="*/ 52386 h 657224"/>
              <a:gd name="connsiteX1" fmla="*/ 95249 w 626268"/>
              <a:gd name="connsiteY1" fmla="*/ 11905 h 657224"/>
              <a:gd name="connsiteX2" fmla="*/ 626268 w 626268"/>
              <a:gd name="connsiteY2" fmla="*/ 0 h 657224"/>
              <a:gd name="connsiteX3" fmla="*/ 614363 w 626268"/>
              <a:gd name="connsiteY3" fmla="*/ 657224 h 657224"/>
              <a:gd name="connsiteX4" fmla="*/ 126206 w 626268"/>
              <a:gd name="connsiteY4" fmla="*/ 554830 h 657224"/>
              <a:gd name="connsiteX5" fmla="*/ 128587 w 626268"/>
              <a:gd name="connsiteY5" fmla="*/ 397670 h 657224"/>
              <a:gd name="connsiteX6" fmla="*/ 85725 w 626268"/>
              <a:gd name="connsiteY6" fmla="*/ 228601 h 657224"/>
              <a:gd name="connsiteX7" fmla="*/ 0 w 626268"/>
              <a:gd name="connsiteY7" fmla="*/ 52386 h 657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268" h="657224">
                <a:moveTo>
                  <a:pt x="0" y="52386"/>
                </a:moveTo>
                <a:lnTo>
                  <a:pt x="95249" y="11905"/>
                </a:lnTo>
                <a:lnTo>
                  <a:pt x="626268" y="0"/>
                </a:lnTo>
                <a:cubicBezTo>
                  <a:pt x="624681" y="219868"/>
                  <a:pt x="615950" y="437356"/>
                  <a:pt x="614363" y="657224"/>
                </a:cubicBezTo>
                <a:lnTo>
                  <a:pt x="126206" y="554830"/>
                </a:lnTo>
                <a:cubicBezTo>
                  <a:pt x="127000" y="502443"/>
                  <a:pt x="127793" y="450057"/>
                  <a:pt x="128587" y="397670"/>
                </a:cubicBezTo>
                <a:lnTo>
                  <a:pt x="85725" y="228601"/>
                </a:lnTo>
                <a:lnTo>
                  <a:pt x="0" y="52386"/>
                </a:lnTo>
                <a:close/>
              </a:path>
            </a:pathLst>
          </a:custGeom>
          <a:solidFill>
            <a:srgbClr val="FFC000">
              <a:alpha val="27059"/>
            </a:srgbClr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DFAE0262-4ED1-5C4D-C01E-28B13504F7D0}"/>
              </a:ext>
            </a:extLst>
          </p:cNvPr>
          <p:cNvSpPr txBox="1">
            <a:spLocks/>
          </p:cNvSpPr>
          <p:nvPr/>
        </p:nvSpPr>
        <p:spPr>
          <a:xfrm>
            <a:off x="4596713" y="2448744"/>
            <a:ext cx="5758249" cy="277171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180975" indent="-1809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816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1371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1828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40 tot 50 </a:t>
            </a:r>
            <a:r>
              <a:rPr lang="nl-NL" err="1"/>
              <a:t>flexwoningen</a:t>
            </a:r>
            <a:endParaRPr lang="nl-NL"/>
          </a:p>
          <a:p>
            <a:r>
              <a:rPr lang="nl-NL"/>
              <a:t>Sociale huur</a:t>
            </a:r>
          </a:p>
          <a:p>
            <a:r>
              <a:rPr lang="nl-NL"/>
              <a:t>Duur van 10 – 15 jaar</a:t>
            </a:r>
          </a:p>
          <a:p>
            <a:r>
              <a:rPr lang="nl-NL"/>
              <a:t>Diverse doelgroepen</a:t>
            </a:r>
          </a:p>
          <a:p>
            <a:endParaRPr lang="nl-NL"/>
          </a:p>
          <a:p>
            <a:pPr marL="0" indent="0">
              <a:buNone/>
            </a:pPr>
            <a:endParaRPr lang="nl-NL"/>
          </a:p>
          <a:p>
            <a:endParaRPr lang="nl-NL"/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1295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647BA-C893-52AC-5790-F0E23E4C8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94EDD9-A0FD-999E-2507-64F5EFB3AE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5235" y="1760049"/>
            <a:ext cx="10253198" cy="556890"/>
          </a:xfrm>
        </p:spPr>
        <p:txBody>
          <a:bodyPr>
            <a:noAutofit/>
          </a:bodyPr>
          <a:lstStyle/>
          <a:p>
            <a:r>
              <a:rPr lang="nl-NL" sz="3200"/>
              <a:t>2025 – Planvorming permanente woningbouw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A3C4564-F89B-C8B2-C623-5D26234815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259" t="1848" r="9481" b="3684"/>
          <a:stretch>
            <a:fillRect/>
          </a:stretch>
        </p:blipFill>
        <p:spPr>
          <a:xfrm>
            <a:off x="1128584" y="2484932"/>
            <a:ext cx="3089190" cy="36110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hthoek 2">
            <a:extLst>
              <a:ext uri="{FF2B5EF4-FFF2-40B4-BE49-F238E27FC236}">
                <a16:creationId xmlns:a16="http://schemas.microsoft.com/office/drawing/2014/main" id="{FDCA73FC-34C1-0AD3-1C4E-A34736693153}"/>
              </a:ext>
            </a:extLst>
          </p:cNvPr>
          <p:cNvSpPr/>
          <p:nvPr/>
        </p:nvSpPr>
        <p:spPr>
          <a:xfrm>
            <a:off x="2443163" y="2588418"/>
            <a:ext cx="626268" cy="657224"/>
          </a:xfrm>
          <a:custGeom>
            <a:avLst/>
            <a:gdLst>
              <a:gd name="connsiteX0" fmla="*/ 0 w 933449"/>
              <a:gd name="connsiteY0" fmla="*/ 0 h 664369"/>
              <a:gd name="connsiteX1" fmla="*/ 933449 w 933449"/>
              <a:gd name="connsiteY1" fmla="*/ 0 h 664369"/>
              <a:gd name="connsiteX2" fmla="*/ 933449 w 933449"/>
              <a:gd name="connsiteY2" fmla="*/ 664369 h 664369"/>
              <a:gd name="connsiteX3" fmla="*/ 0 w 933449"/>
              <a:gd name="connsiteY3" fmla="*/ 664369 h 664369"/>
              <a:gd name="connsiteX4" fmla="*/ 0 w 933449"/>
              <a:gd name="connsiteY4" fmla="*/ 0 h 664369"/>
              <a:gd name="connsiteX0" fmla="*/ 0 w 933449"/>
              <a:gd name="connsiteY0" fmla="*/ 40481 h 704850"/>
              <a:gd name="connsiteX1" fmla="*/ 95249 w 933449"/>
              <a:gd name="connsiteY1" fmla="*/ 0 h 704850"/>
              <a:gd name="connsiteX2" fmla="*/ 933449 w 933449"/>
              <a:gd name="connsiteY2" fmla="*/ 704850 h 704850"/>
              <a:gd name="connsiteX3" fmla="*/ 0 w 933449"/>
              <a:gd name="connsiteY3" fmla="*/ 704850 h 704850"/>
              <a:gd name="connsiteX4" fmla="*/ 0 w 933449"/>
              <a:gd name="connsiteY4" fmla="*/ 40481 h 704850"/>
              <a:gd name="connsiteX0" fmla="*/ 0 w 933449"/>
              <a:gd name="connsiteY0" fmla="*/ 40481 h 704850"/>
              <a:gd name="connsiteX1" fmla="*/ 95249 w 933449"/>
              <a:gd name="connsiteY1" fmla="*/ 0 h 704850"/>
              <a:gd name="connsiteX2" fmla="*/ 604837 w 933449"/>
              <a:gd name="connsiteY2" fmla="*/ 423864 h 704850"/>
              <a:gd name="connsiteX3" fmla="*/ 933449 w 933449"/>
              <a:gd name="connsiteY3" fmla="*/ 704850 h 704850"/>
              <a:gd name="connsiteX4" fmla="*/ 0 w 933449"/>
              <a:gd name="connsiteY4" fmla="*/ 704850 h 704850"/>
              <a:gd name="connsiteX5" fmla="*/ 0 w 933449"/>
              <a:gd name="connsiteY5" fmla="*/ 40481 h 704850"/>
              <a:gd name="connsiteX0" fmla="*/ 0 w 933449"/>
              <a:gd name="connsiteY0" fmla="*/ 40481 h 704850"/>
              <a:gd name="connsiteX1" fmla="*/ 95249 w 933449"/>
              <a:gd name="connsiteY1" fmla="*/ 0 h 704850"/>
              <a:gd name="connsiteX2" fmla="*/ 604837 w 933449"/>
              <a:gd name="connsiteY2" fmla="*/ 423864 h 704850"/>
              <a:gd name="connsiteX3" fmla="*/ 933449 w 933449"/>
              <a:gd name="connsiteY3" fmla="*/ 704850 h 704850"/>
              <a:gd name="connsiteX4" fmla="*/ 0 w 933449"/>
              <a:gd name="connsiteY4" fmla="*/ 704850 h 704850"/>
              <a:gd name="connsiteX5" fmla="*/ 0 w 933449"/>
              <a:gd name="connsiteY5" fmla="*/ 40481 h 704850"/>
              <a:gd name="connsiteX0" fmla="*/ 0 w 933449"/>
              <a:gd name="connsiteY0" fmla="*/ 40481 h 704850"/>
              <a:gd name="connsiteX1" fmla="*/ 95249 w 933449"/>
              <a:gd name="connsiteY1" fmla="*/ 0 h 704850"/>
              <a:gd name="connsiteX2" fmla="*/ 604837 w 933449"/>
              <a:gd name="connsiteY2" fmla="*/ 423864 h 704850"/>
              <a:gd name="connsiteX3" fmla="*/ 933449 w 933449"/>
              <a:gd name="connsiteY3" fmla="*/ 704850 h 704850"/>
              <a:gd name="connsiteX4" fmla="*/ 0 w 933449"/>
              <a:gd name="connsiteY4" fmla="*/ 704850 h 704850"/>
              <a:gd name="connsiteX5" fmla="*/ 0 w 933449"/>
              <a:gd name="connsiteY5" fmla="*/ 40481 h 704850"/>
              <a:gd name="connsiteX0" fmla="*/ 0 w 933449"/>
              <a:gd name="connsiteY0" fmla="*/ 52386 h 716755"/>
              <a:gd name="connsiteX1" fmla="*/ 95249 w 933449"/>
              <a:gd name="connsiteY1" fmla="*/ 11905 h 716755"/>
              <a:gd name="connsiteX2" fmla="*/ 626268 w 933449"/>
              <a:gd name="connsiteY2" fmla="*/ 0 h 716755"/>
              <a:gd name="connsiteX3" fmla="*/ 933449 w 933449"/>
              <a:gd name="connsiteY3" fmla="*/ 716755 h 716755"/>
              <a:gd name="connsiteX4" fmla="*/ 0 w 933449"/>
              <a:gd name="connsiteY4" fmla="*/ 716755 h 716755"/>
              <a:gd name="connsiteX5" fmla="*/ 0 w 933449"/>
              <a:gd name="connsiteY5" fmla="*/ 52386 h 716755"/>
              <a:gd name="connsiteX0" fmla="*/ 0 w 626268"/>
              <a:gd name="connsiteY0" fmla="*/ 52386 h 716755"/>
              <a:gd name="connsiteX1" fmla="*/ 95249 w 626268"/>
              <a:gd name="connsiteY1" fmla="*/ 11905 h 716755"/>
              <a:gd name="connsiteX2" fmla="*/ 626268 w 626268"/>
              <a:gd name="connsiteY2" fmla="*/ 0 h 716755"/>
              <a:gd name="connsiteX3" fmla="*/ 621506 w 626268"/>
              <a:gd name="connsiteY3" fmla="*/ 659605 h 716755"/>
              <a:gd name="connsiteX4" fmla="*/ 0 w 626268"/>
              <a:gd name="connsiteY4" fmla="*/ 716755 h 716755"/>
              <a:gd name="connsiteX5" fmla="*/ 0 w 626268"/>
              <a:gd name="connsiteY5" fmla="*/ 52386 h 716755"/>
              <a:gd name="connsiteX0" fmla="*/ 0 w 626268"/>
              <a:gd name="connsiteY0" fmla="*/ 52386 h 659605"/>
              <a:gd name="connsiteX1" fmla="*/ 95249 w 626268"/>
              <a:gd name="connsiteY1" fmla="*/ 11905 h 659605"/>
              <a:gd name="connsiteX2" fmla="*/ 626268 w 626268"/>
              <a:gd name="connsiteY2" fmla="*/ 0 h 659605"/>
              <a:gd name="connsiteX3" fmla="*/ 621506 w 626268"/>
              <a:gd name="connsiteY3" fmla="*/ 659605 h 659605"/>
              <a:gd name="connsiteX4" fmla="*/ 128587 w 626268"/>
              <a:gd name="connsiteY4" fmla="*/ 535780 h 659605"/>
              <a:gd name="connsiteX5" fmla="*/ 0 w 626268"/>
              <a:gd name="connsiteY5" fmla="*/ 52386 h 659605"/>
              <a:gd name="connsiteX0" fmla="*/ 0 w 626268"/>
              <a:gd name="connsiteY0" fmla="*/ 52386 h 659605"/>
              <a:gd name="connsiteX1" fmla="*/ 95249 w 626268"/>
              <a:gd name="connsiteY1" fmla="*/ 11905 h 659605"/>
              <a:gd name="connsiteX2" fmla="*/ 626268 w 626268"/>
              <a:gd name="connsiteY2" fmla="*/ 0 h 659605"/>
              <a:gd name="connsiteX3" fmla="*/ 621506 w 626268"/>
              <a:gd name="connsiteY3" fmla="*/ 659605 h 659605"/>
              <a:gd name="connsiteX4" fmla="*/ 128587 w 626268"/>
              <a:gd name="connsiteY4" fmla="*/ 535780 h 659605"/>
              <a:gd name="connsiteX5" fmla="*/ 69056 w 626268"/>
              <a:gd name="connsiteY5" fmla="*/ 295276 h 659605"/>
              <a:gd name="connsiteX6" fmla="*/ 0 w 626268"/>
              <a:gd name="connsiteY6" fmla="*/ 52386 h 659605"/>
              <a:gd name="connsiteX0" fmla="*/ 0 w 626268"/>
              <a:gd name="connsiteY0" fmla="*/ 52386 h 659605"/>
              <a:gd name="connsiteX1" fmla="*/ 95249 w 626268"/>
              <a:gd name="connsiteY1" fmla="*/ 11905 h 659605"/>
              <a:gd name="connsiteX2" fmla="*/ 626268 w 626268"/>
              <a:gd name="connsiteY2" fmla="*/ 0 h 659605"/>
              <a:gd name="connsiteX3" fmla="*/ 621506 w 626268"/>
              <a:gd name="connsiteY3" fmla="*/ 659605 h 659605"/>
              <a:gd name="connsiteX4" fmla="*/ 128587 w 626268"/>
              <a:gd name="connsiteY4" fmla="*/ 535780 h 659605"/>
              <a:gd name="connsiteX5" fmla="*/ 102393 w 626268"/>
              <a:gd name="connsiteY5" fmla="*/ 416720 h 659605"/>
              <a:gd name="connsiteX6" fmla="*/ 69056 w 626268"/>
              <a:gd name="connsiteY6" fmla="*/ 295276 h 659605"/>
              <a:gd name="connsiteX7" fmla="*/ 0 w 626268"/>
              <a:gd name="connsiteY7" fmla="*/ 52386 h 659605"/>
              <a:gd name="connsiteX0" fmla="*/ 0 w 626268"/>
              <a:gd name="connsiteY0" fmla="*/ 52386 h 659605"/>
              <a:gd name="connsiteX1" fmla="*/ 95249 w 626268"/>
              <a:gd name="connsiteY1" fmla="*/ 11905 h 659605"/>
              <a:gd name="connsiteX2" fmla="*/ 626268 w 626268"/>
              <a:gd name="connsiteY2" fmla="*/ 0 h 659605"/>
              <a:gd name="connsiteX3" fmla="*/ 621506 w 626268"/>
              <a:gd name="connsiteY3" fmla="*/ 659605 h 659605"/>
              <a:gd name="connsiteX4" fmla="*/ 128587 w 626268"/>
              <a:gd name="connsiteY4" fmla="*/ 535780 h 659605"/>
              <a:gd name="connsiteX5" fmla="*/ 128587 w 626268"/>
              <a:gd name="connsiteY5" fmla="*/ 397670 h 659605"/>
              <a:gd name="connsiteX6" fmla="*/ 69056 w 626268"/>
              <a:gd name="connsiteY6" fmla="*/ 295276 h 659605"/>
              <a:gd name="connsiteX7" fmla="*/ 0 w 626268"/>
              <a:gd name="connsiteY7" fmla="*/ 52386 h 659605"/>
              <a:gd name="connsiteX0" fmla="*/ 0 w 626268"/>
              <a:gd name="connsiteY0" fmla="*/ 52386 h 659605"/>
              <a:gd name="connsiteX1" fmla="*/ 95249 w 626268"/>
              <a:gd name="connsiteY1" fmla="*/ 11905 h 659605"/>
              <a:gd name="connsiteX2" fmla="*/ 626268 w 626268"/>
              <a:gd name="connsiteY2" fmla="*/ 0 h 659605"/>
              <a:gd name="connsiteX3" fmla="*/ 621506 w 626268"/>
              <a:gd name="connsiteY3" fmla="*/ 659605 h 659605"/>
              <a:gd name="connsiteX4" fmla="*/ 128587 w 626268"/>
              <a:gd name="connsiteY4" fmla="*/ 535780 h 659605"/>
              <a:gd name="connsiteX5" fmla="*/ 128587 w 626268"/>
              <a:gd name="connsiteY5" fmla="*/ 397670 h 659605"/>
              <a:gd name="connsiteX6" fmla="*/ 85725 w 626268"/>
              <a:gd name="connsiteY6" fmla="*/ 228601 h 659605"/>
              <a:gd name="connsiteX7" fmla="*/ 0 w 626268"/>
              <a:gd name="connsiteY7" fmla="*/ 52386 h 659605"/>
              <a:gd name="connsiteX0" fmla="*/ 0 w 626268"/>
              <a:gd name="connsiteY0" fmla="*/ 52386 h 652461"/>
              <a:gd name="connsiteX1" fmla="*/ 95249 w 626268"/>
              <a:gd name="connsiteY1" fmla="*/ 11905 h 652461"/>
              <a:gd name="connsiteX2" fmla="*/ 626268 w 626268"/>
              <a:gd name="connsiteY2" fmla="*/ 0 h 652461"/>
              <a:gd name="connsiteX3" fmla="*/ 614362 w 626268"/>
              <a:gd name="connsiteY3" fmla="*/ 652461 h 652461"/>
              <a:gd name="connsiteX4" fmla="*/ 128587 w 626268"/>
              <a:gd name="connsiteY4" fmla="*/ 535780 h 652461"/>
              <a:gd name="connsiteX5" fmla="*/ 128587 w 626268"/>
              <a:gd name="connsiteY5" fmla="*/ 397670 h 652461"/>
              <a:gd name="connsiteX6" fmla="*/ 85725 w 626268"/>
              <a:gd name="connsiteY6" fmla="*/ 228601 h 652461"/>
              <a:gd name="connsiteX7" fmla="*/ 0 w 626268"/>
              <a:gd name="connsiteY7" fmla="*/ 52386 h 652461"/>
              <a:gd name="connsiteX0" fmla="*/ 0 w 626268"/>
              <a:gd name="connsiteY0" fmla="*/ 52386 h 652461"/>
              <a:gd name="connsiteX1" fmla="*/ 95249 w 626268"/>
              <a:gd name="connsiteY1" fmla="*/ 11905 h 652461"/>
              <a:gd name="connsiteX2" fmla="*/ 626268 w 626268"/>
              <a:gd name="connsiteY2" fmla="*/ 0 h 652461"/>
              <a:gd name="connsiteX3" fmla="*/ 614362 w 626268"/>
              <a:gd name="connsiteY3" fmla="*/ 652461 h 652461"/>
              <a:gd name="connsiteX4" fmla="*/ 128587 w 626268"/>
              <a:gd name="connsiteY4" fmla="*/ 557212 h 652461"/>
              <a:gd name="connsiteX5" fmla="*/ 128587 w 626268"/>
              <a:gd name="connsiteY5" fmla="*/ 397670 h 652461"/>
              <a:gd name="connsiteX6" fmla="*/ 85725 w 626268"/>
              <a:gd name="connsiteY6" fmla="*/ 228601 h 652461"/>
              <a:gd name="connsiteX7" fmla="*/ 0 w 626268"/>
              <a:gd name="connsiteY7" fmla="*/ 52386 h 652461"/>
              <a:gd name="connsiteX0" fmla="*/ 0 w 626268"/>
              <a:gd name="connsiteY0" fmla="*/ 52386 h 664367"/>
              <a:gd name="connsiteX1" fmla="*/ 95249 w 626268"/>
              <a:gd name="connsiteY1" fmla="*/ 11905 h 664367"/>
              <a:gd name="connsiteX2" fmla="*/ 626268 w 626268"/>
              <a:gd name="connsiteY2" fmla="*/ 0 h 664367"/>
              <a:gd name="connsiteX3" fmla="*/ 616744 w 626268"/>
              <a:gd name="connsiteY3" fmla="*/ 664367 h 664367"/>
              <a:gd name="connsiteX4" fmla="*/ 128587 w 626268"/>
              <a:gd name="connsiteY4" fmla="*/ 557212 h 664367"/>
              <a:gd name="connsiteX5" fmla="*/ 128587 w 626268"/>
              <a:gd name="connsiteY5" fmla="*/ 397670 h 664367"/>
              <a:gd name="connsiteX6" fmla="*/ 85725 w 626268"/>
              <a:gd name="connsiteY6" fmla="*/ 228601 h 664367"/>
              <a:gd name="connsiteX7" fmla="*/ 0 w 626268"/>
              <a:gd name="connsiteY7" fmla="*/ 52386 h 664367"/>
              <a:gd name="connsiteX0" fmla="*/ 0 w 626268"/>
              <a:gd name="connsiteY0" fmla="*/ 52386 h 657224"/>
              <a:gd name="connsiteX1" fmla="*/ 95249 w 626268"/>
              <a:gd name="connsiteY1" fmla="*/ 11905 h 657224"/>
              <a:gd name="connsiteX2" fmla="*/ 626268 w 626268"/>
              <a:gd name="connsiteY2" fmla="*/ 0 h 657224"/>
              <a:gd name="connsiteX3" fmla="*/ 614363 w 626268"/>
              <a:gd name="connsiteY3" fmla="*/ 657224 h 657224"/>
              <a:gd name="connsiteX4" fmla="*/ 128587 w 626268"/>
              <a:gd name="connsiteY4" fmla="*/ 557212 h 657224"/>
              <a:gd name="connsiteX5" fmla="*/ 128587 w 626268"/>
              <a:gd name="connsiteY5" fmla="*/ 397670 h 657224"/>
              <a:gd name="connsiteX6" fmla="*/ 85725 w 626268"/>
              <a:gd name="connsiteY6" fmla="*/ 228601 h 657224"/>
              <a:gd name="connsiteX7" fmla="*/ 0 w 626268"/>
              <a:gd name="connsiteY7" fmla="*/ 52386 h 657224"/>
              <a:gd name="connsiteX0" fmla="*/ 0 w 626268"/>
              <a:gd name="connsiteY0" fmla="*/ 52386 h 657224"/>
              <a:gd name="connsiteX1" fmla="*/ 95249 w 626268"/>
              <a:gd name="connsiteY1" fmla="*/ 11905 h 657224"/>
              <a:gd name="connsiteX2" fmla="*/ 626268 w 626268"/>
              <a:gd name="connsiteY2" fmla="*/ 0 h 657224"/>
              <a:gd name="connsiteX3" fmla="*/ 614363 w 626268"/>
              <a:gd name="connsiteY3" fmla="*/ 657224 h 657224"/>
              <a:gd name="connsiteX4" fmla="*/ 126206 w 626268"/>
              <a:gd name="connsiteY4" fmla="*/ 554830 h 657224"/>
              <a:gd name="connsiteX5" fmla="*/ 128587 w 626268"/>
              <a:gd name="connsiteY5" fmla="*/ 397670 h 657224"/>
              <a:gd name="connsiteX6" fmla="*/ 85725 w 626268"/>
              <a:gd name="connsiteY6" fmla="*/ 228601 h 657224"/>
              <a:gd name="connsiteX7" fmla="*/ 0 w 626268"/>
              <a:gd name="connsiteY7" fmla="*/ 52386 h 657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268" h="657224">
                <a:moveTo>
                  <a:pt x="0" y="52386"/>
                </a:moveTo>
                <a:lnTo>
                  <a:pt x="95249" y="11905"/>
                </a:lnTo>
                <a:lnTo>
                  <a:pt x="626268" y="0"/>
                </a:lnTo>
                <a:cubicBezTo>
                  <a:pt x="624681" y="219868"/>
                  <a:pt x="615950" y="437356"/>
                  <a:pt x="614363" y="657224"/>
                </a:cubicBezTo>
                <a:lnTo>
                  <a:pt x="126206" y="554830"/>
                </a:lnTo>
                <a:cubicBezTo>
                  <a:pt x="127000" y="502443"/>
                  <a:pt x="127793" y="450057"/>
                  <a:pt x="128587" y="397670"/>
                </a:cubicBezTo>
                <a:lnTo>
                  <a:pt x="85725" y="228601"/>
                </a:lnTo>
                <a:lnTo>
                  <a:pt x="0" y="52386"/>
                </a:lnTo>
                <a:close/>
              </a:path>
            </a:pathLst>
          </a:custGeom>
          <a:solidFill>
            <a:srgbClr val="FFC000">
              <a:alpha val="27059"/>
            </a:srgbClr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7AE520B7-A887-4917-E4D7-B7E7EBBB8278}"/>
              </a:ext>
            </a:extLst>
          </p:cNvPr>
          <p:cNvSpPr txBox="1">
            <a:spLocks/>
          </p:cNvSpPr>
          <p:nvPr/>
        </p:nvSpPr>
        <p:spPr>
          <a:xfrm>
            <a:off x="4596713" y="2448744"/>
            <a:ext cx="5777946" cy="277171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180975" indent="-1809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816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1371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1828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Ongeveer 17.000 m2</a:t>
            </a:r>
          </a:p>
          <a:p>
            <a:r>
              <a:rPr lang="nl-NL"/>
              <a:t>Huidige bestemming: “Deprogrammering woningbouw” + “Agrarisch” </a:t>
            </a:r>
          </a:p>
          <a:p>
            <a:r>
              <a:rPr lang="nl-NL"/>
              <a:t>Ongeveer 50 permanente woningen</a:t>
            </a:r>
          </a:p>
          <a:p>
            <a:r>
              <a:rPr lang="nl-NL"/>
              <a:t>Koop en huur</a:t>
            </a:r>
          </a:p>
          <a:p>
            <a:r>
              <a:rPr lang="nl-NL"/>
              <a:t>Diverse typen modulaire woningen</a:t>
            </a:r>
          </a:p>
          <a:p>
            <a:r>
              <a:rPr lang="nl-NL"/>
              <a:t>Diverse doelgroepen</a:t>
            </a:r>
          </a:p>
          <a:p>
            <a:endParaRPr lang="nl-NL"/>
          </a:p>
          <a:p>
            <a:pPr marL="0" indent="0">
              <a:buNone/>
            </a:pPr>
            <a:endParaRPr lang="nl-NL"/>
          </a:p>
          <a:p>
            <a:endParaRPr lang="nl-NL"/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5687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5C3D7-3C66-B677-3BD5-6347673EB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B46703-FE17-E938-8C42-0FA0CFF52FC1}"/>
              </a:ext>
            </a:extLst>
          </p:cNvPr>
          <p:cNvSpPr txBox="1">
            <a:spLocks/>
          </p:cNvSpPr>
          <p:nvPr/>
        </p:nvSpPr>
        <p:spPr>
          <a:xfrm>
            <a:off x="416951" y="548006"/>
            <a:ext cx="4113798" cy="5568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/>
              <a:t>Landschapsplan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218D1E6-4BA0-111D-D5BB-BE7A0EE9B5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61" t="2756" r="24618"/>
          <a:stretch>
            <a:fillRect/>
          </a:stretch>
        </p:blipFill>
        <p:spPr>
          <a:xfrm>
            <a:off x="501446" y="1104896"/>
            <a:ext cx="6985420" cy="520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83614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Hellendoorn Huisstijlkleure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9337A"/>
      </a:accent1>
      <a:accent2>
        <a:srgbClr val="71C5C3"/>
      </a:accent2>
      <a:accent3>
        <a:srgbClr val="435091"/>
      </a:accent3>
      <a:accent4>
        <a:srgbClr val="96D1D0"/>
      </a:accent4>
      <a:accent5>
        <a:srgbClr val="6E74AB"/>
      </a:accent5>
      <a:accent6>
        <a:srgbClr val="B4DDDC"/>
      </a:accent6>
      <a:hlink>
        <a:srgbClr val="009FE3"/>
      </a:hlink>
      <a:folHlink>
        <a:srgbClr val="954F72"/>
      </a:folHlink>
    </a:clrScheme>
    <a:fontScheme name="Aangepast 2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llendoorn_Template_Powerpoint" id="{ECE1EA3E-12D6-4AC5-86C9-D494696DF7CC}" vid="{4378EE62-8DC7-4D04-BDD9-94C4F043C500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d0a8553-1d59-4a2f-a76b-f62285b7bff0" xsi:nil="true"/>
    <lcf76f155ced4ddcb4097134ff3c332f xmlns="c479fc0f-d022-4550-b5ae-37a775105279">
      <Terms xmlns="http://schemas.microsoft.com/office/infopath/2007/PartnerControls"/>
    </lcf76f155ced4ddcb4097134ff3c332f>
  </documentManagement>
</p:properties>
</file>

<file path=customXml/item3.xml><?xml version="1.0" encoding="utf-8"?>
<?mso-contentType ?>
<SharedContentType xmlns="Microsoft.SharePoint.Taxonomy.ContentTypeSync" SourceId="33afcb80-df18-4fce-8790-20877eb25cf5" ContentTypeId="0x0101" PreviousValue="false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B885E09FFB074FB8179D4D6BD671C6" ma:contentTypeVersion="11" ma:contentTypeDescription="Create a new document." ma:contentTypeScope="" ma:versionID="a661c4b966cdb8307baeb495b8d051ec">
  <xsd:schema xmlns:xsd="http://www.w3.org/2001/XMLSchema" xmlns:xs="http://www.w3.org/2001/XMLSchema" xmlns:p="http://schemas.microsoft.com/office/2006/metadata/properties" xmlns:ns2="c479fc0f-d022-4550-b5ae-37a775105279" xmlns:ns3="4d0a8553-1d59-4a2f-a76b-f62285b7bff0" targetNamespace="http://schemas.microsoft.com/office/2006/metadata/properties" ma:root="true" ma:fieldsID="0568055990d24df5cd0a69dad43d54c2" ns2:_="" ns3:_="">
    <xsd:import namespace="c479fc0f-d022-4550-b5ae-37a775105279"/>
    <xsd:import namespace="4d0a8553-1d59-4a2f-a76b-f62285b7bf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79fc0f-d022-4550-b5ae-37a7751052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3afcb80-df18-4fce-8790-20877eb25c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0a8553-1d59-4a2f-a76b-f62285b7bff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f420da6-2312-46a8-a76d-4fc59feb761b}" ma:internalName="TaxCatchAll" ma:showField="CatchAllData" ma:web="4d0a8553-1d59-4a2f-a76b-f62285b7bf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6470E79-BCA2-4FEB-88A9-65292FC073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D867EB-EC81-4665-8BE0-8C09831F4A87}">
  <ds:schemaRefs>
    <ds:schemaRef ds:uri="4d0a8553-1d59-4a2f-a76b-f62285b7bff0"/>
    <ds:schemaRef ds:uri="c479fc0f-d022-4550-b5ae-37a775105279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69E4BDA-3128-4D96-8D96-615C30E7ABC6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E6381C72-85AE-4DDD-AB93-A135E04AACE5}">
  <ds:schemaRefs>
    <ds:schemaRef ds:uri="4d0a8553-1d59-4a2f-a76b-f62285b7bff0"/>
    <ds:schemaRef ds:uri="c479fc0f-d022-4550-b5ae-37a77510527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Hellendoorn_Sjabloon_Powerpoint</Template>
  <TotalTime>526</TotalTime>
  <Words>427</Words>
  <Application>Microsoft Office PowerPoint</Application>
  <PresentationFormat>Breedbeeld</PresentationFormat>
  <Paragraphs>112</Paragraphs>
  <Slides>27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27</vt:i4>
      </vt:variant>
    </vt:vector>
  </HeadingPairs>
  <TitlesOfParts>
    <vt:vector size="31" baseType="lpstr">
      <vt:lpstr>Aptos</vt:lpstr>
      <vt:lpstr>Arial</vt:lpstr>
      <vt:lpstr>Arial Black</vt:lpstr>
      <vt:lpstr>Kantoorthema</vt:lpstr>
      <vt:lpstr>Bijeenkomst planvorming woningbouw</vt:lpstr>
      <vt:lpstr>PowerPoint-presentatie</vt:lpstr>
      <vt:lpstr>Welkom</vt:lpstr>
      <vt:lpstr>Toelichting woningbouwplan</vt:lpstr>
      <vt:lpstr>2007 – Herbestemming naar woningbouw</vt:lpstr>
      <vt:lpstr>2020 – Deprogrammering woningbouw</vt:lpstr>
      <vt:lpstr>2024 – Planvorming tijdelijke woningbouw</vt:lpstr>
      <vt:lpstr>2025 – Planvorming permanente woningbouw</vt:lpstr>
      <vt:lpstr>PowerPoint-presentatie</vt:lpstr>
      <vt:lpstr>PowerPoint-presentatie</vt:lpstr>
      <vt:lpstr>PowerPoint-presentatie</vt:lpstr>
      <vt:lpstr>Stedenbouwkundigplan</vt:lpstr>
      <vt:lpstr>Woonprogramma</vt:lpstr>
      <vt:lpstr>Woonprogramma</vt:lpstr>
      <vt:lpstr>Woonprogramma</vt:lpstr>
      <vt:lpstr>Woonprogramma</vt:lpstr>
      <vt:lpstr>Woonprogramma</vt:lpstr>
      <vt:lpstr>Woonprogramma</vt:lpstr>
      <vt:lpstr>Principe doorsnedes</vt:lpstr>
      <vt:lpstr>Principe doorsnedes</vt:lpstr>
      <vt:lpstr>Principe doorsnedes</vt:lpstr>
      <vt:lpstr>Impressie</vt:lpstr>
      <vt:lpstr>Impressie</vt:lpstr>
      <vt:lpstr>Impressie</vt:lpstr>
      <vt:lpstr>Uitdagingen</vt:lpstr>
      <vt:lpstr>Planning</vt:lpstr>
      <vt:lpstr>Bedankt voor uw aandacht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Bjorn Souverijn</dc:creator>
  <cp:lastModifiedBy>Emile van der Wielen</cp:lastModifiedBy>
  <cp:revision>4</cp:revision>
  <dcterms:created xsi:type="dcterms:W3CDTF">2024-12-12T12:46:52Z</dcterms:created>
  <dcterms:modified xsi:type="dcterms:W3CDTF">2026-06-23T12:00:30Z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0x0101004FB885E09FFB074FB8179D4D6BD671C6</vt:lpwstr>
  </property>
  <property fmtid="{D5CDD505-2E9C-101B-9397-08002B2CF9AE}" pid="3" name="MediaServiceImageTags">
    <vt:lpwstr/>
  </property>
</Properties>
</file>